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  <p:sldId id="257" r:id="rId3"/>
    <p:sldId id="280" r:id="rId4"/>
    <p:sldId id="258" r:id="rId5"/>
    <p:sldId id="260" r:id="rId6"/>
    <p:sldId id="261" r:id="rId7"/>
    <p:sldId id="262" r:id="rId8"/>
    <p:sldId id="263" r:id="rId9"/>
    <p:sldId id="267" r:id="rId10"/>
    <p:sldId id="268" r:id="rId11"/>
    <p:sldId id="265" r:id="rId12"/>
    <p:sldId id="269" r:id="rId13"/>
    <p:sldId id="270" r:id="rId14"/>
    <p:sldId id="271" r:id="rId15"/>
    <p:sldId id="272" r:id="rId16"/>
    <p:sldId id="274" r:id="rId17"/>
    <p:sldId id="275" r:id="rId18"/>
    <p:sldId id="273" r:id="rId19"/>
    <p:sldId id="276" r:id="rId20"/>
    <p:sldId id="285" r:id="rId21"/>
    <p:sldId id="277" r:id="rId22"/>
    <p:sldId id="288" r:id="rId23"/>
    <p:sldId id="279" r:id="rId24"/>
    <p:sldId id="281" r:id="rId25"/>
    <p:sldId id="287" r:id="rId26"/>
    <p:sldId id="286" r:id="rId27"/>
    <p:sldId id="282" r:id="rId28"/>
    <p:sldId id="283" r:id="rId29"/>
    <p:sldId id="284" r:id="rId30"/>
    <p:sldId id="289" r:id="rId31"/>
    <p:sldId id="290" r:id="rId32"/>
    <p:sldId id="291" r:id="rId33"/>
    <p:sldId id="296" r:id="rId34"/>
    <p:sldId id="292" r:id="rId35"/>
    <p:sldId id="293" r:id="rId36"/>
    <p:sldId id="294" r:id="rId37"/>
    <p:sldId id="301" r:id="rId38"/>
    <p:sldId id="302" r:id="rId39"/>
    <p:sldId id="298" r:id="rId40"/>
    <p:sldId id="300" r:id="rId41"/>
    <p:sldId id="303" r:id="rId42"/>
    <p:sldId id="306" r:id="rId43"/>
    <p:sldId id="304" r:id="rId44"/>
    <p:sldId id="305" r:id="rId45"/>
    <p:sldId id="307" r:id="rId46"/>
    <p:sldId id="308" r:id="rId47"/>
    <p:sldId id="309" r:id="rId48"/>
    <p:sldId id="312" r:id="rId49"/>
    <p:sldId id="318" r:id="rId50"/>
    <p:sldId id="313" r:id="rId51"/>
    <p:sldId id="316" r:id="rId52"/>
    <p:sldId id="311" r:id="rId53"/>
    <p:sldId id="314" r:id="rId54"/>
    <p:sldId id="321" r:id="rId55"/>
    <p:sldId id="322" r:id="rId56"/>
    <p:sldId id="323" r:id="rId57"/>
    <p:sldId id="317" r:id="rId58"/>
    <p:sldId id="310" r:id="rId59"/>
    <p:sldId id="320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consultantplus://offline/ref=1342C36D0FF8DD755DDFFAA427492664CB96B769B2B2EB035999916B7D5FFABEADB358AA6BFEE549356E5429F5142B8CE5F9F8050AABF1B31Cg7K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4020864"/>
          </a:xfrm>
        </p:spPr>
        <p:txBody>
          <a:bodyPr>
            <a:normAutofit/>
          </a:bodyPr>
          <a:lstStyle/>
          <a:p>
            <a:r>
              <a:rPr lang="ru-RU" b="1" dirty="0" smtClean="0"/>
              <a:t>Лекция.</a:t>
            </a:r>
            <a:br>
              <a:rPr lang="ru-RU" b="1" dirty="0" smtClean="0"/>
            </a:br>
            <a:r>
              <a:rPr lang="ru-RU" b="1" dirty="0" smtClean="0"/>
              <a:t> Моральные </a:t>
            </a:r>
            <a:r>
              <a:rPr lang="ru-RU" b="1" dirty="0" smtClean="0"/>
              <a:t>проблемы смерти, умирания и трансплантации органов и тканей человека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0544" y="5301208"/>
            <a:ext cx="8062912" cy="1080120"/>
          </a:xfrm>
        </p:spPr>
        <p:txBody>
          <a:bodyPr/>
          <a:lstStyle/>
          <a:p>
            <a:r>
              <a:rPr lang="ru-RU" dirty="0" smtClean="0"/>
              <a:t>Старший преподаватель кафедры </a:t>
            </a:r>
          </a:p>
          <a:p>
            <a:r>
              <a:rPr lang="ru-RU" dirty="0" smtClean="0"/>
              <a:t>Философии</a:t>
            </a:r>
            <a:r>
              <a:rPr lang="ru-RU" dirty="0" smtClean="0"/>
              <a:t> </a:t>
            </a:r>
            <a:r>
              <a:rPr lang="ru-RU" dirty="0" err="1" smtClean="0"/>
              <a:t>Балышева</a:t>
            </a:r>
            <a:r>
              <a:rPr lang="ru-RU" dirty="0" smtClean="0"/>
              <a:t> </a:t>
            </a:r>
            <a:r>
              <a:rPr lang="ru-RU" dirty="0" smtClean="0"/>
              <a:t>Н.В.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06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5184576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Обоснование введения термина «эвтаназия»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601616" cy="5257800"/>
          </a:xfrm>
        </p:spPr>
        <p:txBody>
          <a:bodyPr>
            <a:normAutofit lnSpcReduction="10000"/>
          </a:bodyPr>
          <a:lstStyle/>
          <a:p>
            <a:r>
              <a:rPr lang="ru-RU" sz="2400" b="1" dirty="0" smtClean="0"/>
              <a:t>Со времен Гиппократа сложилось правило прекращения лечения пациента при выявлении признаков смерти </a:t>
            </a:r>
            <a:r>
              <a:rPr lang="en-US" sz="2400" b="1" dirty="0" smtClean="0"/>
              <a:t>– </a:t>
            </a:r>
            <a:r>
              <a:rPr lang="en-US" sz="2400" b="1" dirty="0"/>
              <a:t>«</a:t>
            </a:r>
            <a:r>
              <a:rPr lang="ru-RU" sz="2400" b="1" dirty="0"/>
              <a:t>Гиппократов лик</a:t>
            </a:r>
            <a:r>
              <a:rPr lang="ru-RU" sz="2400" b="1" dirty="0" smtClean="0"/>
              <a:t>» (</a:t>
            </a:r>
            <a:r>
              <a:rPr lang="en-US" sz="2400" b="1" dirty="0" err="1"/>
              <a:t>facies</a:t>
            </a:r>
            <a:r>
              <a:rPr lang="en-US" sz="2400" b="1" dirty="0"/>
              <a:t> </a:t>
            </a:r>
            <a:r>
              <a:rPr lang="en-US" sz="2400" b="1" dirty="0" err="1" smtClean="0"/>
              <a:t>hippocratia</a:t>
            </a:r>
            <a:r>
              <a:rPr lang="ru-RU" sz="2400" b="1" dirty="0" smtClean="0"/>
              <a:t>)</a:t>
            </a:r>
          </a:p>
          <a:p>
            <a:r>
              <a:rPr lang="ru-RU" sz="2400" b="1" dirty="0" smtClean="0"/>
              <a:t>Ф. Бекон высказал идею о "легкой</a:t>
            </a:r>
            <a:r>
              <a:rPr lang="ru-RU" sz="2400" b="1" dirty="0"/>
              <a:t>", не сопряженной с мучительной болью и страданиями смерти, которая может наступить и естественным </a:t>
            </a:r>
            <a:r>
              <a:rPr lang="ru-RU" sz="2400" b="1" dirty="0" smtClean="0"/>
              <a:t>путем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02" y="2660113"/>
            <a:ext cx="4085184" cy="272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817" y="0"/>
            <a:ext cx="4063954" cy="2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43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Эволюция термина «эвтаназия»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3200" b="1" dirty="0"/>
              <a:t>В XIX веке эвтаназия стала обозначать </a:t>
            </a:r>
            <a:r>
              <a:rPr lang="ru-RU" sz="3200" b="1" dirty="0" smtClean="0"/>
              <a:t>«умерщвление </a:t>
            </a:r>
            <a:r>
              <a:rPr lang="ru-RU" sz="3200" b="1" dirty="0"/>
              <a:t>пациента из </a:t>
            </a:r>
            <a:r>
              <a:rPr lang="ru-RU" sz="3200" b="1" dirty="0" smtClean="0"/>
              <a:t>жалости»</a:t>
            </a:r>
          </a:p>
          <a:p>
            <a:r>
              <a:rPr lang="ru-RU" sz="3200" b="1" dirty="0" smtClean="0"/>
              <a:t>«</a:t>
            </a:r>
            <a:r>
              <a:rPr lang="ru-RU" sz="3200" b="1" dirty="0"/>
              <a:t>Краткий оксфордский словарь» даёт три значения слова «эвтаназия»: первый — «спокойная и лёгкая смерть», второе — «средства для этого», третье — «действия по её осуществлению». 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5179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5496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Современное понятие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18010"/>
            <a:ext cx="8147248" cy="3499222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ru-RU" sz="3200" b="1" u="sng" dirty="0" smtClean="0"/>
              <a:t>ЭВТАНАЗИЯ</a:t>
            </a:r>
            <a:r>
              <a:rPr lang="ru-RU" sz="3200" b="1" dirty="0" smtClean="0"/>
              <a:t> – ускорение смерти </a:t>
            </a:r>
            <a:r>
              <a:rPr lang="ru-RU" sz="3200" b="1" dirty="0"/>
              <a:t>человека, страдающего неизлечимым заболеванием и испытывающего вследствие этого заболевания невыносимые страдания, по его просьбе.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-13027"/>
            <a:ext cx="3347864" cy="203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24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Виды эвтаназии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3657600" cy="5217443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ru-RU" sz="2000" b="1" u="sng" dirty="0" smtClean="0"/>
              <a:t>АКТИВНАЯ ЭВТАНАЗИЯ </a:t>
            </a:r>
          </a:p>
          <a:p>
            <a:pPr marL="36576" indent="0" algn="ctr">
              <a:buNone/>
            </a:pPr>
            <a:r>
              <a:rPr lang="ru-RU" sz="2000" b="1" dirty="0" smtClean="0"/>
              <a:t>или «метод наполненного шприца» </a:t>
            </a:r>
            <a:r>
              <a:rPr lang="ru-RU" altLang="ru-RU" sz="2000" b="1" dirty="0" smtClean="0"/>
              <a:t>- введение </a:t>
            </a:r>
            <a:r>
              <a:rPr lang="ru-RU" altLang="ru-RU" sz="2000" b="1" dirty="0"/>
              <a:t>умирающему каких-либо лекарственных или иных средств либо другие действия, влекущие за собой быстрое и безболезненное наступление смерти</a:t>
            </a:r>
            <a:endParaRPr lang="ru-RU" sz="20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908720"/>
            <a:ext cx="3657600" cy="5217443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ru-RU" sz="2000" b="1" u="sng" dirty="0" smtClean="0"/>
              <a:t>ПАССИВНАЯ ЭВТАНАЗИЯ </a:t>
            </a:r>
          </a:p>
          <a:p>
            <a:pPr marL="36576" indent="0" algn="ctr">
              <a:buNone/>
            </a:pPr>
            <a:r>
              <a:rPr lang="ru-RU" sz="2000" b="1" dirty="0" smtClean="0"/>
              <a:t>или «метод отложенного шприца» </a:t>
            </a:r>
            <a:r>
              <a:rPr lang="ru-RU" altLang="ru-RU" sz="2000" b="1" dirty="0" smtClean="0"/>
              <a:t>- прекращение </a:t>
            </a:r>
            <a:r>
              <a:rPr lang="ru-RU" altLang="ru-RU" sz="2000" b="1" dirty="0"/>
              <a:t>оказание направленной на продление жизни медицинской помощи, что ускоряет наступление естественной смерти</a:t>
            </a:r>
            <a:endParaRPr lang="ru-RU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98617"/>
            <a:ext cx="3650093" cy="273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98617"/>
            <a:ext cx="3672407" cy="273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41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Виды эвтаназии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" indent="0" algn="ctr">
              <a:buNone/>
            </a:pPr>
            <a:r>
              <a:rPr lang="ru-RU" altLang="ru-RU" sz="3200" b="1" u="sng" dirty="0" smtClean="0"/>
              <a:t>АССИСТИРОВАННЫЙ СУИЦИД </a:t>
            </a:r>
            <a:r>
              <a:rPr lang="ru-RU" altLang="ru-RU" sz="3200" b="1" dirty="0" smtClean="0"/>
              <a:t>– самоубийство при помощи ассистента (консультанта), который снабжает </a:t>
            </a:r>
            <a:r>
              <a:rPr lang="ru-RU" altLang="ru-RU" sz="3200" b="1" dirty="0"/>
              <a:t>больного необходимыми </a:t>
            </a:r>
            <a:r>
              <a:rPr lang="ru-RU" altLang="ru-RU" sz="3200" b="1" dirty="0" smtClean="0"/>
              <a:t>для этого лекарственными средствами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6506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«Доктор смерть»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140968"/>
            <a:ext cx="8291264" cy="2985195"/>
          </a:xfrm>
        </p:spPr>
        <p:txBody>
          <a:bodyPr>
            <a:normAutofit fontScale="92500"/>
          </a:bodyPr>
          <a:lstStyle/>
          <a:p>
            <a:pPr marL="36576" indent="0">
              <a:buNone/>
            </a:pPr>
            <a:r>
              <a:rPr lang="ru-RU" sz="2200" b="1" dirty="0"/>
              <a:t>В</a:t>
            </a:r>
            <a:r>
              <a:rPr lang="ru-RU" sz="2200" b="1" dirty="0" smtClean="0"/>
              <a:t>  1998 году был приговорен </a:t>
            </a:r>
            <a:r>
              <a:rPr lang="ru-RU" sz="2200" b="1" dirty="0"/>
              <a:t>к 25 годам лишения </a:t>
            </a:r>
            <a:r>
              <a:rPr lang="ru-RU" sz="2200" b="1" dirty="0" smtClean="0"/>
              <a:t>свободы американский врач – патологоанатом </a:t>
            </a:r>
            <a:r>
              <a:rPr lang="ru-RU" altLang="ru-RU" sz="22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Джек </a:t>
            </a:r>
            <a:r>
              <a:rPr lang="ru-RU" altLang="ru-RU" sz="2200" b="1" u="sng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Кеворкян</a:t>
            </a:r>
            <a:r>
              <a:rPr lang="ru-RU" altLang="ru-RU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который помог </a:t>
            </a:r>
            <a:r>
              <a:rPr lang="ru-RU" altLang="ru-RU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уйти из жизни более чем 130 безнадежно больным и получивший за свою деятельность прозвище "Доктор Смерть". В  1989 году построил так называемую «машину самоубийств» (</a:t>
            </a:r>
            <a:r>
              <a:rPr lang="ru-RU" altLang="ru-RU" sz="2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mercitron</a:t>
            </a:r>
            <a:r>
              <a:rPr lang="ru-RU" altLang="ru-RU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— милосердие), подающую смертельную дозу анальгетиков и токсичных препаратов в кровь </a:t>
            </a:r>
            <a:r>
              <a:rPr lang="ru-RU" altLang="ru-RU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больного, кнопку </a:t>
            </a:r>
            <a:r>
              <a:rPr lang="ru-RU" altLang="ru-RU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для подачи препарата в кровь должны были нажимать сами пациенты</a:t>
            </a:r>
            <a:r>
              <a:rPr lang="ru-RU" altLang="ru-RU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ru-RU" altLang="ru-RU" sz="2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6632"/>
            <a:ext cx="4009125" cy="300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37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4590256" cy="12289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/>
              <a:t>Добровольная эвтаназия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2530409"/>
          </a:xfrm>
        </p:spPr>
        <p:txBody>
          <a:bodyPr>
            <a:normAutofit fontScale="85000" lnSpcReduction="10000"/>
          </a:bodyPr>
          <a:lstStyle/>
          <a:p>
            <a:pPr marL="36576" indent="0" algn="ctr">
              <a:buNone/>
            </a:pPr>
            <a:r>
              <a:rPr lang="ru-RU" sz="2800" b="1" u="sng" dirty="0" smtClean="0"/>
              <a:t>ДОБРОВОЛЬНАЯ </a:t>
            </a:r>
            <a:r>
              <a:rPr lang="ru-RU" sz="2800" b="1" u="sng" dirty="0" smtClean="0"/>
              <a:t>ЭВТАНАЗИЯ</a:t>
            </a:r>
            <a:endParaRPr lang="en-US" sz="2800" b="1" u="sng" dirty="0" smtClean="0"/>
          </a:p>
          <a:p>
            <a:pPr marL="36576" indent="0" algn="ctr">
              <a:buNone/>
            </a:pPr>
            <a:r>
              <a:rPr lang="ru-RU" sz="2800" b="1" u="sng" dirty="0" smtClean="0"/>
              <a:t> </a:t>
            </a:r>
            <a:r>
              <a:rPr lang="ru-RU" sz="2800" b="1" dirty="0" smtClean="0"/>
              <a:t>осуществляется </a:t>
            </a:r>
            <a:r>
              <a:rPr lang="ru-RU" sz="2800" b="1" dirty="0"/>
              <a:t>по просьбе больного или с предварительно высказанного согласия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267200" y="2726500"/>
            <a:ext cx="4481264" cy="2070651"/>
          </a:xfrm>
        </p:spPr>
        <p:txBody>
          <a:bodyPr>
            <a:normAutofit fontScale="85000" lnSpcReduction="10000"/>
          </a:bodyPr>
          <a:lstStyle/>
          <a:p>
            <a:pPr marL="36576" indent="0">
              <a:buNone/>
            </a:pPr>
            <a:r>
              <a:rPr lang="ru-RU" altLang="ru-RU" b="1" dirty="0" smtClean="0"/>
              <a:t>В </a:t>
            </a:r>
            <a:r>
              <a:rPr lang="ru-RU" altLang="ru-RU" b="1" dirty="0"/>
              <a:t>1939 году неизлечимо </a:t>
            </a:r>
            <a:r>
              <a:rPr lang="ru-RU" altLang="ru-RU" b="1" dirty="0" smtClean="0"/>
              <a:t>больному Зигмунду Фрейду по его просьбе </a:t>
            </a:r>
            <a:r>
              <a:rPr lang="ru-RU" altLang="ru-RU" b="1" dirty="0"/>
              <a:t>друг и лечащий врач Макс </a:t>
            </a:r>
            <a:r>
              <a:rPr lang="ru-RU" altLang="ru-RU" b="1" dirty="0" smtClean="0"/>
              <a:t>Шур ввел смертельную </a:t>
            </a:r>
            <a:r>
              <a:rPr lang="ru-RU" altLang="ru-RU" b="1" dirty="0"/>
              <a:t>дозу </a:t>
            </a:r>
            <a:r>
              <a:rPr lang="ru-RU" altLang="ru-RU" b="1" dirty="0" smtClean="0"/>
              <a:t>морфия</a:t>
            </a:r>
            <a:endParaRPr lang="ru-RU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456" y="26306"/>
            <a:ext cx="4066038" cy="270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77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/>
              <a:t>Недобровольная эвтаназия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3707904" cy="4525963"/>
          </a:xfrm>
        </p:spPr>
        <p:txBody>
          <a:bodyPr>
            <a:normAutofit lnSpcReduction="10000"/>
          </a:bodyPr>
          <a:lstStyle/>
          <a:p>
            <a:pPr marL="36576" indent="0" algn="ctr">
              <a:buNone/>
            </a:pPr>
            <a:r>
              <a:rPr lang="ru-RU" sz="2800" b="1" u="sng" dirty="0" smtClean="0"/>
              <a:t>НЕДОБРОВОЛЬНАЯ ЭВТАНАЗИЯ </a:t>
            </a:r>
            <a:endParaRPr lang="en-US" sz="2800" b="1" u="sng" dirty="0" smtClean="0"/>
          </a:p>
          <a:p>
            <a:pPr marL="36576" indent="0" algn="ctr">
              <a:buNone/>
            </a:pPr>
            <a:endParaRPr lang="en-US" sz="2800" b="1" u="sng" dirty="0" smtClean="0"/>
          </a:p>
          <a:p>
            <a:pPr marL="36576" indent="0" algn="ctr">
              <a:buNone/>
            </a:pPr>
            <a:r>
              <a:rPr lang="ru-RU" sz="2800" b="1" dirty="0" smtClean="0"/>
              <a:t>осуществляется </a:t>
            </a:r>
            <a:r>
              <a:rPr lang="ru-RU" sz="2800" b="1" dirty="0"/>
              <a:t>без согласия больного, </a:t>
            </a:r>
            <a:endParaRPr lang="ru-RU" sz="2800" b="1" dirty="0" smtClean="0"/>
          </a:p>
          <a:p>
            <a:pPr marL="36576" indent="0" algn="ctr">
              <a:buNone/>
            </a:pPr>
            <a:r>
              <a:rPr lang="ru-RU" sz="2800" b="1" dirty="0" smtClean="0"/>
              <a:t>в </a:t>
            </a:r>
            <a:r>
              <a:rPr lang="ru-RU" sz="2800" b="1" dirty="0"/>
              <a:t>том числе, находящегося в бессознательном состоянии</a:t>
            </a:r>
          </a:p>
          <a:p>
            <a:pPr marL="36576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40152" y="1533598"/>
            <a:ext cx="3203848" cy="4525963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ru-RU" sz="2000" b="1" dirty="0"/>
              <a:t>Программа </a:t>
            </a:r>
            <a:r>
              <a:rPr lang="ru-RU" sz="2000" b="1" dirty="0" smtClean="0"/>
              <a:t>«</a:t>
            </a:r>
            <a:r>
              <a:rPr lang="ru-RU" sz="2000" b="1" dirty="0"/>
              <a:t>Т-4» </a:t>
            </a:r>
            <a:r>
              <a:rPr lang="ru-RU" sz="2000" b="1" dirty="0" smtClean="0"/>
              <a:t>(«</a:t>
            </a:r>
            <a:r>
              <a:rPr lang="ru-RU" sz="2000" b="1" dirty="0"/>
              <a:t>Операция </a:t>
            </a:r>
            <a:r>
              <a:rPr lang="ru-RU" sz="2000" b="1" dirty="0" err="1"/>
              <a:t>Тиргартенштрассе</a:t>
            </a:r>
            <a:r>
              <a:rPr lang="ru-RU" sz="2000" b="1" dirty="0"/>
              <a:t> 4</a:t>
            </a:r>
            <a:r>
              <a:rPr lang="ru-RU" sz="2000" b="1" dirty="0" smtClean="0"/>
              <a:t>») - евгеническая программа </a:t>
            </a:r>
            <a:r>
              <a:rPr lang="ru-RU" sz="2000" b="1" dirty="0"/>
              <a:t>немецких </a:t>
            </a:r>
            <a:r>
              <a:rPr lang="ru-RU" sz="2000" b="1" dirty="0" smtClean="0"/>
              <a:t>национал-социалистов, направленная на уничтожение лиц с психическими расстройствами.</a:t>
            </a:r>
            <a:endParaRPr lang="ru-RU" sz="20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14" y="3573016"/>
            <a:ext cx="2439343" cy="328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64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Легализация эвтаназии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7467600" cy="5472608"/>
          </a:xfrm>
        </p:spPr>
        <p:txBody>
          <a:bodyPr>
            <a:noAutofit/>
          </a:bodyPr>
          <a:lstStyle/>
          <a:p>
            <a:r>
              <a:rPr lang="ru-RU" sz="2000" dirty="0" smtClean="0"/>
              <a:t>В Нидерландах с 2002 года действует закон, но уже с 1984 года эвтаназия была разрешена «де факто»</a:t>
            </a:r>
          </a:p>
          <a:p>
            <a:r>
              <a:rPr lang="ru-RU" sz="2000" dirty="0" smtClean="0"/>
              <a:t>Бельгия в 2002 году разрешила эвтаназию, а в 2014 году стала первой страной, </a:t>
            </a:r>
            <a:r>
              <a:rPr lang="ru-RU" sz="2000" dirty="0" err="1" smtClean="0"/>
              <a:t>легализававшей</a:t>
            </a:r>
            <a:r>
              <a:rPr lang="ru-RU" sz="2000" dirty="0" smtClean="0"/>
              <a:t> эвтаназию детей</a:t>
            </a:r>
          </a:p>
          <a:p>
            <a:r>
              <a:rPr lang="ru-RU" sz="2000" dirty="0" smtClean="0"/>
              <a:t>В Люксембурге с 2009 года легализована эвтаназия</a:t>
            </a:r>
          </a:p>
          <a:p>
            <a:r>
              <a:rPr lang="ru-RU" sz="2000" dirty="0" smtClean="0"/>
              <a:t>В Швейцарии с 1942 не наказуем </a:t>
            </a:r>
            <a:r>
              <a:rPr lang="ru-RU" sz="2000" dirty="0" err="1" smtClean="0"/>
              <a:t>ассистированный</a:t>
            </a:r>
            <a:r>
              <a:rPr lang="ru-RU" sz="2000" dirty="0" smtClean="0"/>
              <a:t> суицид</a:t>
            </a:r>
          </a:p>
          <a:p>
            <a:r>
              <a:rPr lang="ru-RU" sz="2000" dirty="0"/>
              <a:t>В</a:t>
            </a:r>
            <a:r>
              <a:rPr lang="ru-RU" sz="2000" dirty="0" smtClean="0"/>
              <a:t> США в 5 штатах разрешен </a:t>
            </a:r>
            <a:r>
              <a:rPr lang="ru-RU" sz="2000" dirty="0" err="1"/>
              <a:t>ассистированный</a:t>
            </a:r>
            <a:r>
              <a:rPr lang="ru-RU" sz="2000" dirty="0"/>
              <a:t> </a:t>
            </a:r>
            <a:r>
              <a:rPr lang="ru-RU" sz="2000" dirty="0" smtClean="0"/>
              <a:t>суицид: </a:t>
            </a:r>
            <a:r>
              <a:rPr lang="ru-RU" sz="2000" dirty="0"/>
              <a:t>Орегон (с 1997 года), Вашингтон (с 2008-го), Монтана (с 2010-го), Вермонт (с 2013-го) и Калифорния (с 2015-го</a:t>
            </a:r>
            <a:r>
              <a:rPr lang="ru-RU" sz="2000" dirty="0" smtClean="0"/>
              <a:t>)</a:t>
            </a:r>
          </a:p>
          <a:p>
            <a:r>
              <a:rPr lang="ru-RU" sz="2000" dirty="0" smtClean="0"/>
              <a:t>Канада в 2016 году приняла закон об</a:t>
            </a:r>
          </a:p>
          <a:p>
            <a:pPr marL="36576" indent="0">
              <a:buNone/>
            </a:pPr>
            <a:r>
              <a:rPr lang="ru-RU" sz="2000" dirty="0" smtClean="0"/>
              <a:t>эвтаназии</a:t>
            </a:r>
          </a:p>
          <a:p>
            <a:r>
              <a:rPr lang="ru-RU" sz="2000" dirty="0" smtClean="0"/>
              <a:t>В Австралии в штате Виктория с 2019 года </a:t>
            </a:r>
          </a:p>
          <a:p>
            <a:pPr marL="36576" indent="0">
              <a:buNone/>
            </a:pPr>
            <a:r>
              <a:rPr lang="ru-RU" sz="2000" dirty="0" smtClean="0"/>
              <a:t>разрешили эвтаназию</a:t>
            </a:r>
          </a:p>
          <a:p>
            <a:r>
              <a:rPr lang="ru-RU" sz="2000" dirty="0" smtClean="0"/>
              <a:t>В Германии в феврале 2020 года </a:t>
            </a:r>
          </a:p>
          <a:p>
            <a:pPr marL="36576" indent="0">
              <a:buNone/>
            </a:pPr>
            <a:r>
              <a:rPr lang="ru-RU" sz="2000" dirty="0" smtClean="0"/>
              <a:t>Конституционный суд признал эвтаназию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617132"/>
            <a:ext cx="2987824" cy="22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22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Запрет на эвтаназию в России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25963"/>
          </a:xfrm>
        </p:spPr>
        <p:txBody>
          <a:bodyPr>
            <a:normAutofit/>
          </a:bodyPr>
          <a:lstStyle/>
          <a:p>
            <a:r>
              <a:rPr lang="ru-RU" sz="2400" b="1" dirty="0"/>
              <a:t>Статья </a:t>
            </a:r>
            <a:r>
              <a:rPr lang="ru-RU" sz="2400" b="1" dirty="0" smtClean="0"/>
              <a:t>45 Федерального закона </a:t>
            </a:r>
            <a:r>
              <a:rPr lang="ru-RU" sz="2400" b="1" dirty="0"/>
              <a:t>от 21.11.2011 N 323-ФЗ </a:t>
            </a:r>
            <a:r>
              <a:rPr lang="ru-RU" sz="2400" b="1" dirty="0" smtClean="0"/>
              <a:t>«Об </a:t>
            </a:r>
            <a:r>
              <a:rPr lang="ru-RU" sz="2400" b="1" dirty="0"/>
              <a:t>основах охраны здоровья граждан в Российской </a:t>
            </a:r>
            <a:r>
              <a:rPr lang="ru-RU" sz="2400" b="1" dirty="0" smtClean="0"/>
              <a:t>Федерации»</a:t>
            </a:r>
            <a:r>
              <a:rPr lang="ru-RU" sz="2400" dirty="0" smtClean="0"/>
              <a:t>: </a:t>
            </a:r>
          </a:p>
          <a:p>
            <a:pPr marL="36576" indent="0">
              <a:buNone/>
            </a:pPr>
            <a:r>
              <a:rPr lang="ru-RU" sz="2400" b="1" u="sng" dirty="0" smtClean="0"/>
              <a:t>«Медицинским </a:t>
            </a:r>
            <a:r>
              <a:rPr lang="ru-RU" sz="2400" b="1" u="sng" dirty="0"/>
              <a:t>работникам запрещается осуществление эвтаназии, то есть ускорение по просьбе пациента его смерти какими-либо действиями (бездействием) или средствами, в том числе прекращение искусственных мероприятий по поддержанию жизни </a:t>
            </a:r>
            <a:r>
              <a:rPr lang="ru-RU" sz="2400" b="1" u="sng" dirty="0" smtClean="0"/>
              <a:t>пациента».</a:t>
            </a:r>
            <a:endParaRPr lang="ru-RU" sz="2400" b="1" u="sng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692732"/>
            <a:ext cx="3203848" cy="216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20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План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50926" indent="-514350">
              <a:buFont typeface="+mj-lt"/>
              <a:buAutoNum type="arabicPeriod"/>
            </a:pPr>
            <a:r>
              <a:rPr lang="ru-RU" b="1" dirty="0" smtClean="0"/>
              <a:t>Эвтаназия как моральная и правовая дилемма. </a:t>
            </a:r>
          </a:p>
          <a:p>
            <a:pPr marL="550926" indent="-514350">
              <a:buFont typeface="+mj-lt"/>
              <a:buAutoNum type="arabicPeriod"/>
            </a:pPr>
            <a:r>
              <a:rPr lang="ru-RU" b="1" dirty="0" smtClean="0"/>
              <a:t>Этические и юридические аспекты констатации смерти человека.</a:t>
            </a:r>
          </a:p>
          <a:p>
            <a:pPr marL="550926" indent="-514350">
              <a:buFont typeface="+mj-lt"/>
              <a:buAutoNum type="arabicPeriod"/>
            </a:pPr>
            <a:r>
              <a:rPr lang="ru-RU" b="1" dirty="0" smtClean="0"/>
              <a:t>Моральные и правовые проблемы трансплантации органов и тканей человека.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3353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5702183" cy="144016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Запрет на эвтаназию в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7467600" cy="4281339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"Уголовный кодекс Российской Федерации" от 13.06.1996 N </a:t>
            </a:r>
            <a:r>
              <a:rPr lang="ru-RU" b="1" dirty="0" smtClean="0"/>
              <a:t>63-ФЗ</a:t>
            </a:r>
          </a:p>
          <a:p>
            <a:pPr marL="36576" indent="0" algn="ctr">
              <a:buNone/>
            </a:pPr>
            <a:r>
              <a:rPr lang="ru-RU" b="1" dirty="0"/>
              <a:t>Раздел VII. ПРЕСТУПЛЕНИЯ ПРОТИВ </a:t>
            </a:r>
            <a:r>
              <a:rPr lang="ru-RU" b="1" dirty="0" smtClean="0"/>
              <a:t>ЛИЧНОСТИ</a:t>
            </a:r>
            <a:endParaRPr lang="ru-RU" b="1" dirty="0"/>
          </a:p>
          <a:p>
            <a:pPr marL="36576" indent="0" algn="ctr">
              <a:buNone/>
            </a:pPr>
            <a:r>
              <a:rPr lang="ru-RU" b="1" dirty="0"/>
              <a:t>Глава 16. ПРЕСТУПЛЕНИЯ ПРОТИВ ЖИЗНИ И </a:t>
            </a:r>
            <a:r>
              <a:rPr lang="ru-RU" b="1" dirty="0" smtClean="0"/>
              <a:t>ЗДОРОВЬЯ</a:t>
            </a:r>
            <a:endParaRPr lang="ru-RU" b="1" dirty="0"/>
          </a:p>
          <a:p>
            <a:pPr marL="36576" indent="0" algn="ctr">
              <a:buNone/>
            </a:pPr>
            <a:r>
              <a:rPr lang="ru-RU" b="1" dirty="0"/>
              <a:t>Статья 105. </a:t>
            </a:r>
            <a:r>
              <a:rPr lang="ru-RU" b="1" dirty="0" smtClean="0"/>
              <a:t>Убийство</a:t>
            </a:r>
            <a:endParaRPr lang="ru-RU" b="1" dirty="0"/>
          </a:p>
          <a:p>
            <a:pPr marL="36576" indent="0">
              <a:buNone/>
            </a:pPr>
            <a:r>
              <a:rPr lang="ru-RU" b="1" dirty="0"/>
              <a:t>1. Убийство, то есть умышленное причинение смерти другому человеку, -</a:t>
            </a:r>
          </a:p>
          <a:p>
            <a:pPr marL="36576" indent="0">
              <a:buNone/>
            </a:pPr>
            <a:r>
              <a:rPr lang="ru-RU" b="1" dirty="0"/>
              <a:t>наказывается лишением свободы на срок от шести до пятнадцати лет с ограничением свободы на срок до двух лет либо без такового.</a:t>
            </a:r>
          </a:p>
          <a:p>
            <a:pPr marL="36576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0"/>
            <a:ext cx="2699792" cy="179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74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Эвтаназия и медицина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846" y="1556792"/>
            <a:ext cx="6059016" cy="4525963"/>
          </a:xfrm>
        </p:spPr>
        <p:txBody>
          <a:bodyPr>
            <a:normAutofit lnSpcReduction="10000"/>
          </a:bodyPr>
          <a:lstStyle/>
          <a:p>
            <a:r>
              <a:rPr lang="ru-RU" u="sng" dirty="0" smtClean="0"/>
              <a:t>Клятва Гиппократа: </a:t>
            </a:r>
            <a:r>
              <a:rPr lang="ru-RU" dirty="0"/>
              <a:t>«Я не дам никому просимого у меня смертельного средства и не покажу пути для подобного замысла». </a:t>
            </a:r>
            <a:endParaRPr lang="ru-RU" dirty="0" smtClean="0"/>
          </a:p>
          <a:p>
            <a:r>
              <a:rPr lang="ru-RU" u="sng" dirty="0" smtClean="0"/>
              <a:t>Клятва врача России: </a:t>
            </a:r>
            <a:r>
              <a:rPr lang="ru-RU" dirty="0" smtClean="0"/>
              <a:t>«</a:t>
            </a:r>
            <a:r>
              <a:rPr lang="ru-RU" dirty="0"/>
              <a:t>проявлять высочайшее уважение к жизни человека, никогда не прибегать к осуществлению </a:t>
            </a:r>
            <a:r>
              <a:rPr lang="ru-RU" dirty="0" smtClean="0"/>
              <a:t>эвтаназии».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595" y="1"/>
            <a:ext cx="2601418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26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Эвтаназия и медицина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784976" cy="5760640"/>
          </a:xfrm>
        </p:spPr>
        <p:txBody>
          <a:bodyPr>
            <a:normAutofit fontScale="70000" lnSpcReduction="20000"/>
          </a:bodyPr>
          <a:lstStyle/>
          <a:p>
            <a:pPr marL="36576" indent="0" algn="ctr">
              <a:buNone/>
            </a:pPr>
            <a:r>
              <a:rPr lang="ru-RU" b="1" u="sng" dirty="0"/>
              <a:t>Декларация об эвтаназии</a:t>
            </a:r>
          </a:p>
          <a:p>
            <a:pPr marL="36576" indent="0" algn="ctr">
              <a:buNone/>
            </a:pPr>
            <a:r>
              <a:rPr lang="ru-RU" u="sng" dirty="0"/>
              <a:t>(принята 39-ой Всемирной </a:t>
            </a:r>
            <a:r>
              <a:rPr lang="ru-RU" u="sng" dirty="0" smtClean="0"/>
              <a:t>Медицинской Ассамблеей, </a:t>
            </a:r>
          </a:p>
          <a:p>
            <a:pPr marL="36576" indent="0" algn="ctr">
              <a:buNone/>
            </a:pPr>
            <a:r>
              <a:rPr lang="ru-RU" u="sng" dirty="0" smtClean="0"/>
              <a:t>Мадрид</a:t>
            </a:r>
            <a:r>
              <a:rPr lang="ru-RU" u="sng" dirty="0"/>
              <a:t>, Испания, октябрь 1987)</a:t>
            </a:r>
          </a:p>
          <a:p>
            <a:pPr marL="36576" indent="0">
              <a:buNone/>
            </a:pPr>
            <a:r>
              <a:rPr lang="ru-RU" dirty="0"/>
              <a:t>Эвтаназия, как акт преднамеренного лишения жизни пациента, даже по просьбе самого пациента или на основании обращения с подобной просьбой его близких, не этична. Это не исключает необходимости уважительного отношения врача к желанию больного не препятствовать течению естественного процесса умирания в терминальной фазе заболевания</a:t>
            </a:r>
            <a:r>
              <a:rPr lang="ru-RU" dirty="0" smtClean="0"/>
              <a:t>.</a:t>
            </a:r>
          </a:p>
          <a:p>
            <a:pPr marL="36576" indent="0" algn="ctr">
              <a:buNone/>
            </a:pPr>
            <a:r>
              <a:rPr lang="ru-RU" b="1" u="sng" dirty="0" smtClean="0"/>
              <a:t>Этический </a:t>
            </a:r>
            <a:r>
              <a:rPr lang="ru-RU" b="1" u="sng" dirty="0"/>
              <a:t>кодекс российского врача</a:t>
            </a:r>
            <a:endParaRPr lang="ru-RU" u="sng" dirty="0"/>
          </a:p>
          <a:p>
            <a:pPr marL="36576" indent="0" algn="ctr">
              <a:buNone/>
            </a:pPr>
            <a:r>
              <a:rPr lang="ru-RU" u="sng" dirty="0"/>
              <a:t>(утвержден 4-ой Конференцией Ассоциации врачей России,</a:t>
            </a:r>
          </a:p>
          <a:p>
            <a:pPr marL="36576" indent="0" algn="ctr">
              <a:buNone/>
            </a:pPr>
            <a:r>
              <a:rPr lang="ru-RU" u="sng" dirty="0"/>
              <a:t>Москва, Россия, ноябрь 1994)</a:t>
            </a:r>
          </a:p>
          <a:p>
            <a:pPr marL="36576" indent="0" algn="ctr">
              <a:buNone/>
            </a:pPr>
            <a:r>
              <a:rPr lang="ru-RU" dirty="0"/>
              <a:t>Статья </a:t>
            </a:r>
            <a:r>
              <a:rPr lang="ru-RU" dirty="0" smtClean="0"/>
              <a:t>14. </a:t>
            </a:r>
            <a:r>
              <a:rPr lang="ru-RU" b="1" dirty="0" smtClean="0"/>
              <a:t>Врач </a:t>
            </a:r>
            <a:r>
              <a:rPr lang="ru-RU" b="1" dirty="0"/>
              <a:t>и право пациента на достойную смерть.</a:t>
            </a:r>
            <a:endParaRPr lang="ru-RU" dirty="0"/>
          </a:p>
          <a:p>
            <a:pPr marL="36576" indent="0">
              <a:buNone/>
            </a:pPr>
            <a:r>
              <a:rPr lang="ru-RU" dirty="0"/>
              <a:t>Эвтаназия, как акт преднамеренного лишения жизни пациента по его просьбе, или по просьбе его близких, недопустима, в том числе и в форме пассивной эвтаназии. Под пассивной эвтаназией понимается прекращение лечебных действий у постели умирающего больного. Врач обязан облегчить страдания умирающего всеми доступными и легальными способами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869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Паллиативная медицина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525963"/>
          </a:xfrm>
        </p:spPr>
        <p:txBody>
          <a:bodyPr>
            <a:normAutofit fontScale="70000" lnSpcReduction="20000"/>
          </a:bodyPr>
          <a:lstStyle/>
          <a:p>
            <a:pPr marL="36576" indent="0">
              <a:buNone/>
            </a:pPr>
            <a:r>
              <a:rPr lang="ru-RU" b="1" dirty="0" smtClean="0"/>
              <a:t>Паллиативная медицинская </a:t>
            </a:r>
            <a:r>
              <a:rPr lang="ru-RU" b="1" dirty="0"/>
              <a:t>помощь представляет собой комплекс мероприятий, включающих медицинские вмешательства, мероприятия психологического характера и уход, осуществляемые в целях улучшения качества жизни неизлечимо больных граждан и направленные на облегчение боли, других тяжелых проявлений заболевания</a:t>
            </a:r>
            <a:r>
              <a:rPr lang="ru-RU" b="1" dirty="0" smtClean="0"/>
              <a:t>.</a:t>
            </a:r>
          </a:p>
          <a:p>
            <a:pPr marL="36576" indent="0" algn="r">
              <a:buNone/>
            </a:pPr>
            <a:endParaRPr lang="ru-RU" sz="2300" dirty="0" smtClean="0"/>
          </a:p>
          <a:p>
            <a:pPr marL="36576" indent="0" algn="r">
              <a:buNone/>
            </a:pPr>
            <a:r>
              <a:rPr lang="ru-RU" sz="2300" dirty="0" smtClean="0"/>
              <a:t>(</a:t>
            </a:r>
            <a:r>
              <a:rPr lang="ru-RU" sz="1800" dirty="0" smtClean="0"/>
              <a:t>ст.36 Федерального закона </a:t>
            </a:r>
            <a:r>
              <a:rPr lang="ru-RU" sz="1800" dirty="0"/>
              <a:t>от 21.11.2011 N 323-ФЗ </a:t>
            </a:r>
            <a:r>
              <a:rPr lang="ru-RU" sz="1800" dirty="0" smtClean="0"/>
              <a:t>"</a:t>
            </a:r>
            <a:r>
              <a:rPr lang="ru-RU" sz="1800" dirty="0"/>
              <a:t>Об основах охраны здоровья граждан в Российской Федерации</a:t>
            </a:r>
            <a:r>
              <a:rPr lang="ru-RU" sz="1800" dirty="0" smtClean="0"/>
              <a:t>")</a:t>
            </a:r>
            <a:endParaRPr lang="ru-RU" sz="1800" dirty="0"/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88460"/>
            <a:ext cx="4019458" cy="284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45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22771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Хосписы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5722771" cy="5688632"/>
          </a:xfrm>
        </p:spPr>
        <p:txBody>
          <a:bodyPr>
            <a:normAutofit lnSpcReduction="10000"/>
          </a:bodyPr>
          <a:lstStyle/>
          <a:p>
            <a:r>
              <a:rPr lang="ru-RU" sz="2000" b="1" u="sng" dirty="0"/>
              <a:t>Хоспис</a:t>
            </a:r>
            <a:r>
              <a:rPr lang="ru-RU" sz="2000" b="1" dirty="0"/>
              <a:t> — медико-социальное учреждение для оказания паллиативной помощи неизлечимым больным (преимущественно онкологическим) в последней стадии </a:t>
            </a:r>
            <a:r>
              <a:rPr lang="ru-RU" sz="2000" b="1" dirty="0" smtClean="0"/>
              <a:t>заболевания</a:t>
            </a:r>
          </a:p>
          <a:p>
            <a:r>
              <a:rPr lang="ru-RU" sz="2000" b="1" dirty="0" err="1" smtClean="0"/>
              <a:t>Сесилия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Сандерс</a:t>
            </a:r>
            <a:r>
              <a:rPr lang="ru-RU" sz="2000" b="1" dirty="0" smtClean="0"/>
              <a:t> </a:t>
            </a:r>
            <a:r>
              <a:rPr lang="ru-RU" sz="2000" b="1" dirty="0"/>
              <a:t>- основательница </a:t>
            </a:r>
            <a:r>
              <a:rPr lang="ru-RU" sz="2000" b="1" dirty="0" smtClean="0"/>
              <a:t>современного </a:t>
            </a:r>
            <a:r>
              <a:rPr lang="ru-RU" sz="2000" b="1" dirty="0" err="1"/>
              <a:t>хосписного</a:t>
            </a:r>
            <a:r>
              <a:rPr lang="ru-RU" sz="2000" b="1" dirty="0"/>
              <a:t> движения, </a:t>
            </a:r>
            <a:r>
              <a:rPr lang="ru-RU" sz="2000" b="1" dirty="0" smtClean="0"/>
              <a:t>в </a:t>
            </a:r>
            <a:r>
              <a:rPr lang="ru-RU" sz="2000" b="1" dirty="0"/>
              <a:t>1967 году </a:t>
            </a:r>
            <a:r>
              <a:rPr lang="ru-RU" sz="2000" b="1" dirty="0" smtClean="0"/>
              <a:t>открывает </a:t>
            </a:r>
            <a:r>
              <a:rPr lang="ru-RU" sz="2000" b="1" dirty="0"/>
              <a:t>хоспис Святого </a:t>
            </a:r>
            <a:r>
              <a:rPr lang="ru-RU" sz="2000" b="1" dirty="0" err="1"/>
              <a:t>Христофера</a:t>
            </a:r>
            <a:r>
              <a:rPr lang="ru-RU" sz="2000" b="1" dirty="0"/>
              <a:t> в бедном районе Лондона, </a:t>
            </a:r>
            <a:r>
              <a:rPr lang="ru-RU" sz="2000" b="1" dirty="0" smtClean="0"/>
              <a:t>это был первый </a:t>
            </a:r>
            <a:r>
              <a:rPr lang="ru-RU" sz="2000" b="1" dirty="0"/>
              <a:t>хоспис нового типа. </a:t>
            </a:r>
            <a:r>
              <a:rPr lang="ru-RU" sz="2000" b="1" dirty="0" smtClean="0"/>
              <a:t>Она установила новое правило режима </a:t>
            </a:r>
            <a:r>
              <a:rPr lang="ru-RU" sz="2000" b="1" dirty="0"/>
              <a:t>приема морфина не по требованию, а по </a:t>
            </a:r>
            <a:r>
              <a:rPr lang="ru-RU" sz="2000" b="1" dirty="0" smtClean="0"/>
              <a:t>часам</a:t>
            </a:r>
          </a:p>
          <a:p>
            <a:r>
              <a:rPr lang="ru-RU" sz="2000" b="1" dirty="0"/>
              <a:t>Первый хоспис в России появился в 1990 году в </a:t>
            </a:r>
            <a:r>
              <a:rPr lang="ru-RU" sz="2000" b="1" dirty="0" smtClean="0"/>
              <a:t>Санкт-Петербурге</a:t>
            </a:r>
          </a:p>
          <a:p>
            <a:r>
              <a:rPr lang="ru-RU" sz="2000" b="1" dirty="0" smtClean="0"/>
              <a:t>В 1992 году открылся </a:t>
            </a:r>
            <a:r>
              <a:rPr lang="ru-RU" sz="2000" b="1" dirty="0"/>
              <a:t>Первый Московский хоспис</a:t>
            </a:r>
            <a:endParaRPr lang="ru-RU" sz="2000" b="1" dirty="0" smtClean="0"/>
          </a:p>
          <a:p>
            <a:endParaRPr lang="ru-RU" sz="20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9971" y="0"/>
            <a:ext cx="2964029" cy="261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56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42992" cy="1066130"/>
          </a:xfrm>
        </p:spPr>
        <p:txBody>
          <a:bodyPr>
            <a:normAutofit/>
          </a:bodyPr>
          <a:lstStyle/>
          <a:p>
            <a:r>
              <a:rPr lang="ru-RU" b="1" dirty="0"/>
              <a:t>Религиозная позиция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231470"/>
            <a:ext cx="8784976" cy="4581905"/>
          </a:xfrm>
        </p:spPr>
        <p:txBody>
          <a:bodyPr>
            <a:noAutofit/>
          </a:bodyPr>
          <a:lstStyle/>
          <a:p>
            <a:pPr marL="36576" indent="0" algn="ctr">
              <a:buNone/>
            </a:pPr>
            <a:r>
              <a:rPr lang="ru-RU" sz="1800" b="1" u="sng" dirty="0" smtClean="0"/>
              <a:t>ПРАВОСЛАВИЕ  </a:t>
            </a:r>
            <a:r>
              <a:rPr lang="ru-RU" sz="1800" b="1" u="sng" dirty="0"/>
              <a:t>ПРОТИВ ЭВТАНАЗИИ </a:t>
            </a:r>
            <a:endParaRPr lang="ru-RU" sz="1800" b="1" u="sng" dirty="0" smtClean="0"/>
          </a:p>
          <a:p>
            <a:r>
              <a:rPr lang="ru-RU" sz="1800" dirty="0" smtClean="0"/>
              <a:t>Согласно Основам </a:t>
            </a:r>
            <a:r>
              <a:rPr lang="ru-RU" sz="1800" dirty="0"/>
              <a:t>социальной концепции Русской православной церкви — </a:t>
            </a:r>
            <a:r>
              <a:rPr lang="ru-RU" sz="1800" dirty="0" smtClean="0"/>
              <a:t>официальному документу </a:t>
            </a:r>
            <a:r>
              <a:rPr lang="ru-RU" sz="1800" dirty="0"/>
              <a:t>Русской православной церкви, </a:t>
            </a:r>
            <a:r>
              <a:rPr lang="ru-RU" sz="1800" dirty="0" smtClean="0"/>
              <a:t>утверждённому </a:t>
            </a:r>
            <a:r>
              <a:rPr lang="ru-RU" sz="1800" dirty="0"/>
              <a:t>на юбилейном Архиерейском </a:t>
            </a:r>
            <a:r>
              <a:rPr lang="ru-RU" sz="1800" dirty="0" smtClean="0"/>
              <a:t>соборе 2000 года:</a:t>
            </a:r>
          </a:p>
          <a:p>
            <a:pPr marL="36576" indent="0">
              <a:buNone/>
            </a:pPr>
            <a:r>
              <a:rPr lang="ru-RU" sz="1800" i="1" dirty="0" smtClean="0"/>
              <a:t>Эвтаназия </a:t>
            </a:r>
            <a:r>
              <a:rPr lang="ru-RU" sz="1800" i="1" dirty="0"/>
              <a:t>является формой убийства или самоубийства, в зависимости от того, принимает ли в ней участие пациент. В последнем случае к эвтаназии применимы соответствующие канонические правила, согласно которым намеренное самоубийство, как и оказание помощи в его совершении, расцениваются как тяжкий грех. Умышленный самоубийца, который "</a:t>
            </a:r>
            <a:r>
              <a:rPr lang="ru-RU" sz="1800" i="1" dirty="0" err="1"/>
              <a:t>соделал</a:t>
            </a:r>
            <a:r>
              <a:rPr lang="ru-RU" sz="1800" i="1" dirty="0"/>
              <a:t> сие от обиды человеческой или по иному какому случаю от малодушия", не удостаивается христианского погребения и литургического </a:t>
            </a:r>
            <a:r>
              <a:rPr lang="ru-RU" sz="1800" i="1" dirty="0" smtClean="0"/>
              <a:t>поминовения… Вместе </a:t>
            </a:r>
            <a:r>
              <a:rPr lang="ru-RU" sz="1800" i="1" dirty="0"/>
              <a:t>с тем необходимо помнить, что вину самоубийцы нередко разделяют окружающие его люди, оказавшиеся неспособными к действенному состраданию и проявлению милосердия. Вместе с апостолом Павлом Церковь призывает: "Носите бремена друг друга и таким образом исполните закон Христов" (</a:t>
            </a:r>
            <a:r>
              <a:rPr lang="ru-RU" sz="1800" i="1" dirty="0" err="1"/>
              <a:t>Гал</a:t>
            </a:r>
            <a:r>
              <a:rPr lang="ru-RU" sz="1800" i="1" dirty="0"/>
              <a:t>. 6. 2</a:t>
            </a:r>
            <a:r>
              <a:rPr lang="ru-RU" sz="1800" i="1" dirty="0" smtClean="0"/>
              <a:t>).</a:t>
            </a:r>
            <a:endParaRPr lang="ru-RU" sz="1800" b="1" u="sng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640"/>
            <a:ext cx="2819296" cy="225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70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26968" cy="1143000"/>
          </a:xfrm>
        </p:spPr>
        <p:txBody>
          <a:bodyPr/>
          <a:lstStyle/>
          <a:p>
            <a:r>
              <a:rPr lang="ru-RU" b="1" dirty="0" smtClean="0"/>
              <a:t>Религиозная позиция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1"/>
            <a:ext cx="7931224" cy="3849291"/>
          </a:xfrm>
        </p:spPr>
        <p:txBody>
          <a:bodyPr>
            <a:noAutofit/>
          </a:bodyPr>
          <a:lstStyle/>
          <a:p>
            <a:pPr marL="36576" indent="0" algn="ctr">
              <a:buNone/>
            </a:pPr>
            <a:r>
              <a:rPr lang="ru-RU" sz="2400" b="1" u="sng" dirty="0" smtClean="0"/>
              <a:t>ИСЛАМ ПРОТИВ ЭВТАНАЗИИ </a:t>
            </a:r>
          </a:p>
          <a:p>
            <a:r>
              <a:rPr lang="ru-RU" sz="2400" dirty="0" smtClean="0"/>
              <a:t>"</a:t>
            </a:r>
            <a:r>
              <a:rPr lang="ru-RU" sz="2400" dirty="0"/>
              <a:t>Не убивайте человека, кроме как по праву, ведь это запретил Аллах", - гласит Коран (17, 33). </a:t>
            </a:r>
          </a:p>
          <a:p>
            <a:r>
              <a:rPr lang="ru-RU" sz="2400" dirty="0" smtClean="0"/>
              <a:t>Согласно </a:t>
            </a:r>
            <a:r>
              <a:rPr lang="ru-RU" sz="2400" dirty="0"/>
              <a:t>Исламскому кодексу медицинской этики, "убийство из милосердия, так же как и суицид, найдет поддержку только в атеистическом образе мышления, полагающем, что после нашей земной жизни следует пустота. Требование убить, чтобы уменьшить страдание, отклоняется". </a:t>
            </a:r>
          </a:p>
        </p:txBody>
      </p:sp>
      <p:pic>
        <p:nvPicPr>
          <p:cNvPr id="5122" name="Picture 2" descr="https://dic.academic.ru/pictures/wiki/files/77/MosqueinAbuj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0"/>
            <a:ext cx="3123063" cy="234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07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70609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Либеральная позиция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075240" cy="5145435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ru-RU" sz="2200" b="1" dirty="0" smtClean="0"/>
              <a:t>Аргументы «ЗА»:</a:t>
            </a:r>
          </a:p>
          <a:p>
            <a:r>
              <a:rPr lang="ru-RU" sz="2200" b="1" dirty="0"/>
              <a:t>Человеку должно быть представлено право </a:t>
            </a:r>
            <a:r>
              <a:rPr lang="ru-RU" sz="2200" b="1" dirty="0" smtClean="0"/>
              <a:t>распоряжаться собственной жизнью, в том числе решать продолжать </a:t>
            </a:r>
            <a:r>
              <a:rPr lang="ru-RU" sz="2200" b="1" dirty="0"/>
              <a:t>ему </a:t>
            </a:r>
            <a:r>
              <a:rPr lang="ru-RU" sz="2200" b="1" dirty="0" smtClean="0"/>
              <a:t>жить или умереть.</a:t>
            </a:r>
          </a:p>
          <a:p>
            <a:r>
              <a:rPr lang="ru-RU" sz="2200" b="1" dirty="0"/>
              <a:t>Эвтаназия – это акт </a:t>
            </a:r>
            <a:r>
              <a:rPr lang="ru-RU" sz="2200" b="1" dirty="0" smtClean="0"/>
              <a:t>милосердия, освобождающий от страданий и боли.</a:t>
            </a:r>
            <a:endParaRPr lang="ru-RU" sz="2200" b="1" dirty="0"/>
          </a:p>
          <a:p>
            <a:r>
              <a:rPr lang="ru-RU" sz="2200" b="1" dirty="0" smtClean="0"/>
              <a:t>Человек должен иметь право на достойную смерть и быть защищен от негуманного лечения.</a:t>
            </a:r>
          </a:p>
          <a:p>
            <a:r>
              <a:rPr lang="ru-RU" sz="2200" b="1" dirty="0" smtClean="0"/>
              <a:t>Эвтаназия – это последнее лекарство, которое может дать врач.</a:t>
            </a:r>
            <a:endParaRPr lang="ru-RU" sz="2200" b="1" dirty="0"/>
          </a:p>
          <a:p>
            <a:r>
              <a:rPr lang="ru-RU" sz="2200" b="1" dirty="0"/>
              <a:t>Человек имеет право быть </a:t>
            </a:r>
            <a:r>
              <a:rPr lang="ru-RU" sz="2200" b="1" dirty="0" smtClean="0"/>
              <a:t>альтруистом, желая освободить своих близких</a:t>
            </a:r>
            <a:r>
              <a:rPr lang="ru-RU" sz="2200" b="1" dirty="0"/>
              <a:t> </a:t>
            </a:r>
            <a:r>
              <a:rPr lang="ru-RU" sz="2200" b="1" dirty="0" smtClean="0"/>
              <a:t>от бремени.</a:t>
            </a:r>
            <a:endParaRPr lang="ru-RU" sz="2200" b="1" dirty="0"/>
          </a:p>
          <a:p>
            <a:r>
              <a:rPr lang="ru-RU" sz="2200" b="1" dirty="0" smtClean="0"/>
              <a:t>Лечение </a:t>
            </a:r>
            <a:r>
              <a:rPr lang="ru-RU" sz="2200" b="1" dirty="0"/>
              <a:t>и содержание </a:t>
            </a:r>
            <a:r>
              <a:rPr lang="ru-RU" sz="2200" b="1" dirty="0" smtClean="0"/>
              <a:t>неизлечимо больных людей экономически не целесообразно.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212424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Консервативная позиция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9001000" cy="5877272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ru-RU" sz="2100" b="1" dirty="0" smtClean="0"/>
              <a:t>Аргумент</a:t>
            </a:r>
            <a:r>
              <a:rPr lang="ru-RU" sz="2100" b="1" dirty="0"/>
              <a:t>ы «ПРОТИВ</a:t>
            </a:r>
            <a:r>
              <a:rPr lang="ru-RU" sz="2100" b="1" dirty="0" smtClean="0"/>
              <a:t>»:</a:t>
            </a:r>
          </a:p>
          <a:p>
            <a:r>
              <a:rPr lang="ru-RU" sz="2100" b="1" dirty="0"/>
              <a:t>Ч</a:t>
            </a:r>
            <a:r>
              <a:rPr lang="ru-RU" sz="2100" b="1" dirty="0" smtClean="0"/>
              <a:t>еловеческая жизнь является ценностью независимо от ее качества. </a:t>
            </a:r>
          </a:p>
          <a:p>
            <a:r>
              <a:rPr lang="ru-RU" sz="2100" b="1" dirty="0" smtClean="0"/>
              <a:t>Никто не хочет умирать, но больной человек не видит другого пути освобождения от страданий.</a:t>
            </a:r>
          </a:p>
          <a:p>
            <a:r>
              <a:rPr lang="ru-RU" sz="2100" b="1" dirty="0" smtClean="0"/>
              <a:t>Возможность </a:t>
            </a:r>
            <a:r>
              <a:rPr lang="ru-RU" sz="2100" b="1" dirty="0"/>
              <a:t>диагностической и прогностической ошибки </a:t>
            </a:r>
            <a:r>
              <a:rPr lang="ru-RU" sz="2100" b="1" dirty="0" smtClean="0"/>
              <a:t>врачей. </a:t>
            </a:r>
          </a:p>
          <a:p>
            <a:r>
              <a:rPr lang="ru-RU" sz="2100" b="1" dirty="0" smtClean="0"/>
              <a:t>Эвтаназия противоречит целям медицины.</a:t>
            </a:r>
          </a:p>
          <a:p>
            <a:r>
              <a:rPr lang="ru-RU" sz="2100" b="1" dirty="0" smtClean="0"/>
              <a:t>Человек, совершивший эвтаназию, несет моральную ответственность за содеянное.</a:t>
            </a:r>
          </a:p>
          <a:p>
            <a:r>
              <a:rPr lang="ru-RU" sz="2100" b="1" dirty="0" smtClean="0"/>
              <a:t>Медицина постоянно совершенствуется, появляются новые медикаменты </a:t>
            </a:r>
            <a:r>
              <a:rPr lang="ru-RU" sz="2100" b="1" dirty="0"/>
              <a:t>и </a:t>
            </a:r>
            <a:r>
              <a:rPr lang="ru-RU" sz="2100" b="1" dirty="0" smtClean="0"/>
              <a:t>способы </a:t>
            </a:r>
            <a:r>
              <a:rPr lang="ru-RU" sz="2100" b="1" dirty="0"/>
              <a:t>лечения. </a:t>
            </a:r>
            <a:endParaRPr lang="ru-RU" sz="2100" b="1" dirty="0" smtClean="0"/>
          </a:p>
          <a:p>
            <a:r>
              <a:rPr lang="ru-RU" sz="2100" b="1" dirty="0" smtClean="0"/>
              <a:t>Паллиативная медицина способна улучшить качество жизни, в том числе за счет эффективных </a:t>
            </a:r>
            <a:r>
              <a:rPr lang="ru-RU" sz="2100" b="1" dirty="0"/>
              <a:t>болеутоляющих средств. </a:t>
            </a:r>
            <a:endParaRPr lang="ru-RU" sz="2100" b="1" dirty="0" smtClean="0"/>
          </a:p>
          <a:p>
            <a:r>
              <a:rPr lang="ru-RU" sz="2100" b="1" dirty="0" smtClean="0"/>
              <a:t>Возможность криминализации эвтаназии и злоупотреблений. </a:t>
            </a:r>
            <a:endParaRPr lang="ru-RU" sz="2100" b="1" dirty="0"/>
          </a:p>
        </p:txBody>
      </p:sp>
    </p:spTree>
    <p:extLst>
      <p:ext uri="{BB962C8B-B14F-4D97-AF65-F5344CB8AC3E}">
        <p14:creationId xmlns:p14="http://schemas.microsoft.com/office/powerpoint/2010/main" val="317233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Вывод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0"/>
            <a:ext cx="8928992" cy="594928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 современном европейском обществе доминирует гедонистическая тенденция в формировании отношения к смерти.</a:t>
            </a:r>
          </a:p>
          <a:p>
            <a:r>
              <a:rPr lang="ru-RU" dirty="0"/>
              <a:t>Актуализация проблемы эвтаназии обусловлена совершенствованием медицины и </a:t>
            </a:r>
            <a:r>
              <a:rPr lang="ru-RU" dirty="0" err="1"/>
              <a:t>медикализацией</a:t>
            </a:r>
            <a:r>
              <a:rPr lang="ru-RU" dirty="0"/>
              <a:t> смерти, а также развитием института прав человека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Практика легализации эвтаназии в США и европейских странах расширяется.  </a:t>
            </a:r>
          </a:p>
          <a:p>
            <a:r>
              <a:rPr lang="ru-RU" dirty="0" smtClean="0"/>
              <a:t>В России эвтаназия официально запрещена.</a:t>
            </a:r>
          </a:p>
          <a:p>
            <a:r>
              <a:rPr lang="ru-RU" dirty="0" smtClean="0"/>
              <a:t>Медицина традиционно выступает против эвтаназии.</a:t>
            </a:r>
          </a:p>
          <a:p>
            <a:r>
              <a:rPr lang="ru-RU" dirty="0" smtClean="0"/>
              <a:t>Общество разделилось в оценке эвтаназии на консервативную и либеральную точки зрения. </a:t>
            </a:r>
          </a:p>
        </p:txBody>
      </p:sp>
    </p:spTree>
    <p:extLst>
      <p:ext uri="{BB962C8B-B14F-4D97-AF65-F5344CB8AC3E}">
        <p14:creationId xmlns:p14="http://schemas.microsoft.com/office/powerpoint/2010/main" val="178576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3514720"/>
          </a:xfrm>
        </p:spPr>
        <p:txBody>
          <a:bodyPr>
            <a:normAutofit/>
          </a:bodyPr>
          <a:lstStyle/>
          <a:p>
            <a:r>
              <a:rPr lang="ru-RU" dirty="0" smtClean="0"/>
              <a:t>1. </a:t>
            </a:r>
            <a:r>
              <a:rPr lang="ru-RU" b="1" dirty="0" smtClean="0"/>
              <a:t>Эвтаназия </a:t>
            </a:r>
            <a:r>
              <a:rPr lang="ru-RU" b="1" dirty="0"/>
              <a:t>как моральная и правовая дилемма. </a:t>
            </a:r>
          </a:p>
        </p:txBody>
      </p:sp>
    </p:spTree>
    <p:extLst>
      <p:ext uri="{BB962C8B-B14F-4D97-AF65-F5344CB8AC3E}">
        <p14:creationId xmlns:p14="http://schemas.microsoft.com/office/powerpoint/2010/main" val="216561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3514720"/>
          </a:xfrm>
        </p:spPr>
        <p:txBody>
          <a:bodyPr>
            <a:normAutofit/>
          </a:bodyPr>
          <a:lstStyle/>
          <a:p>
            <a:pPr marL="550926" indent="-514350"/>
            <a:r>
              <a:rPr lang="ru-RU" dirty="0"/>
              <a:t>2</a:t>
            </a:r>
            <a:r>
              <a:rPr lang="ru-RU" dirty="0" smtClean="0"/>
              <a:t>. </a:t>
            </a:r>
            <a:r>
              <a:rPr lang="ru-RU" b="1" dirty="0"/>
              <a:t>Этические и юридические аспекты констатации смерти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202766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10336" cy="1143000"/>
          </a:xfrm>
        </p:spPr>
        <p:txBody>
          <a:bodyPr/>
          <a:lstStyle/>
          <a:p>
            <a:r>
              <a:rPr lang="ru-RU" b="1" dirty="0" smtClean="0"/>
              <a:t>Актуальность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143106"/>
            <a:ext cx="8795320" cy="3670270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ru-RU" sz="2400" b="1" dirty="0" smtClean="0"/>
              <a:t>С появлением </a:t>
            </a:r>
            <a:r>
              <a:rPr lang="ru-RU" sz="2400" b="1" dirty="0"/>
              <a:t>ИВЛ, аппаратов </a:t>
            </a:r>
            <a:r>
              <a:rPr lang="ru-RU" sz="2400" b="1" dirty="0" smtClean="0"/>
              <a:t>искусственного </a:t>
            </a:r>
            <a:r>
              <a:rPr lang="ru-RU" sz="2400" b="1" dirty="0"/>
              <a:t>кровообращения, </a:t>
            </a:r>
            <a:r>
              <a:rPr lang="ru-RU" sz="2400" b="1" dirty="0" smtClean="0"/>
              <a:t>позволивших поддерживать </a:t>
            </a:r>
            <a:r>
              <a:rPr lang="ru-RU" sz="2400" b="1" dirty="0"/>
              <a:t>и замещать сердечно-легочные </a:t>
            </a:r>
            <a:r>
              <a:rPr lang="ru-RU" sz="2400" b="1" dirty="0" smtClean="0"/>
              <a:t>функции</a:t>
            </a:r>
            <a:r>
              <a:rPr lang="ru-RU" sz="2400" b="1" dirty="0"/>
              <a:t>, ясные прежде признаки </a:t>
            </a:r>
            <a:r>
              <a:rPr lang="ru-RU" sz="2400" b="1" dirty="0" smtClean="0"/>
              <a:t>смерти – отсутствие дыхания и остановка сердца </a:t>
            </a:r>
            <a:r>
              <a:rPr lang="ru-RU" sz="2400" b="1" dirty="0"/>
              <a:t>стали </a:t>
            </a:r>
            <a:r>
              <a:rPr lang="ru-RU" sz="2400" b="1" dirty="0" smtClean="0"/>
              <a:t>относительными. Возникли </a:t>
            </a:r>
            <a:r>
              <a:rPr lang="ru-RU" sz="2400" b="1" dirty="0"/>
              <a:t>ситуации, когда </a:t>
            </a:r>
            <a:r>
              <a:rPr lang="ru-RU" sz="2400" b="1" dirty="0" smtClean="0"/>
              <a:t>у человека</a:t>
            </a:r>
            <a:r>
              <a:rPr lang="ru-RU" sz="2400" b="1" dirty="0"/>
              <a:t>, не способного самостоятельно дышать </a:t>
            </a:r>
            <a:r>
              <a:rPr lang="ru-RU" sz="2400" b="1" dirty="0" smtClean="0"/>
              <a:t>и реагировать </a:t>
            </a:r>
            <a:r>
              <a:rPr lang="ru-RU" sz="2400" b="1" dirty="0"/>
              <a:t>на раздражители, благодаря </a:t>
            </a:r>
            <a:r>
              <a:rPr lang="ru-RU" sz="2400" b="1" dirty="0" smtClean="0"/>
              <a:t>работе реанимационной аппаратуры может продолжаться сердечная </a:t>
            </a:r>
            <a:r>
              <a:rPr lang="ru-RU" sz="2400" b="1" dirty="0"/>
              <a:t>деятельность и поддерживаться </a:t>
            </a:r>
            <a:r>
              <a:rPr lang="ru-RU" sz="2400" b="1" dirty="0" smtClean="0"/>
              <a:t>эффективное </a:t>
            </a:r>
            <a:r>
              <a:rPr lang="ru-RU" sz="2400" b="1" dirty="0"/>
              <a:t>кровообращение.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36" y="10758"/>
            <a:ext cx="4176464" cy="313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46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Смерть человека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056957" cy="4853136"/>
          </a:xfrm>
        </p:spPr>
        <p:txBody>
          <a:bodyPr>
            <a:normAutofit fontScale="92500" lnSpcReduction="10000"/>
          </a:bodyPr>
          <a:lstStyle/>
          <a:p>
            <a:pPr marL="36576" indent="0" algn="ctr">
              <a:buNone/>
            </a:pPr>
            <a:r>
              <a:rPr lang="ru-RU" b="1" dirty="0" smtClean="0"/>
              <a:t>Федеральный </a:t>
            </a:r>
            <a:r>
              <a:rPr lang="ru-RU" b="1" dirty="0"/>
              <a:t>закон от 21.11.2011 </a:t>
            </a:r>
            <a:endParaRPr lang="en-US" b="1" dirty="0" smtClean="0"/>
          </a:p>
          <a:p>
            <a:pPr marL="36576" indent="0" algn="ctr">
              <a:buNone/>
            </a:pPr>
            <a:r>
              <a:rPr lang="ru-RU" b="1" dirty="0" smtClean="0"/>
              <a:t>N </a:t>
            </a:r>
            <a:r>
              <a:rPr lang="ru-RU" b="1" dirty="0"/>
              <a:t>323-ФЗ </a:t>
            </a:r>
            <a:r>
              <a:rPr lang="ru-RU" b="1" dirty="0" smtClean="0"/>
              <a:t>"</a:t>
            </a:r>
            <a:r>
              <a:rPr lang="ru-RU" b="1" dirty="0"/>
              <a:t>Об основах охраны здоровья граждан в Российской Федерации" </a:t>
            </a:r>
            <a:endParaRPr lang="ru-RU" b="1" dirty="0" smtClean="0"/>
          </a:p>
          <a:p>
            <a:pPr marL="36576" indent="0" algn="ctr">
              <a:buNone/>
            </a:pPr>
            <a:r>
              <a:rPr lang="ru-RU" b="1" dirty="0" smtClean="0"/>
              <a:t>Статья </a:t>
            </a:r>
            <a:r>
              <a:rPr lang="ru-RU" b="1" dirty="0"/>
              <a:t>66. Определение момента смерти человека и прекращения реанимационных мероприятий</a:t>
            </a:r>
          </a:p>
          <a:p>
            <a:pPr marL="36576" indent="0">
              <a:buNone/>
            </a:pPr>
            <a:r>
              <a:rPr lang="ru-RU" dirty="0" smtClean="0"/>
              <a:t>Моментом </a:t>
            </a:r>
            <a:r>
              <a:rPr lang="ru-RU" dirty="0"/>
              <a:t>смерти человека является момент смерти его мозга или его биологической смерти (необратимой гибели человека).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157" y="5680"/>
            <a:ext cx="1629843" cy="262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02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5122912" cy="79208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Клиническая смерть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980727"/>
            <a:ext cx="5832648" cy="5877273"/>
          </a:xfrm>
        </p:spPr>
        <p:txBody>
          <a:bodyPr>
            <a:normAutofit fontScale="92500" lnSpcReduction="10000"/>
          </a:bodyPr>
          <a:lstStyle/>
          <a:p>
            <a:pPr marL="36576" indent="0">
              <a:buNone/>
            </a:pPr>
            <a:r>
              <a:rPr lang="ru-RU" b="1" u="sng" dirty="0" smtClean="0"/>
              <a:t>КЛИНИЧЕСКАЯ СМЕРТЬ </a:t>
            </a:r>
            <a:r>
              <a:rPr lang="ru-RU" b="1" dirty="0" smtClean="0"/>
              <a:t>– </a:t>
            </a:r>
            <a:r>
              <a:rPr lang="ru-RU" b="1" dirty="0"/>
              <a:t>это обратимый этап умирания, наступающий в момент прекращения сердечной и дыхательной деятельности. Характеризуется отсутствием сознания, пульса на центральных артериях и экскурсий грудной клетки, расширением </a:t>
            </a:r>
            <a:r>
              <a:rPr lang="ru-RU" b="1" dirty="0" smtClean="0"/>
              <a:t>зрачков. Обменные </a:t>
            </a:r>
            <a:r>
              <a:rPr lang="ru-RU" b="1" dirty="0"/>
              <a:t>процессы в тканях резко замедляются, однако не прекращаются полностью. Специфическое лечение – мероприятия </a:t>
            </a:r>
            <a:r>
              <a:rPr lang="ru-RU" b="1" dirty="0" smtClean="0"/>
              <a:t>реанимации. 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202" y="0"/>
            <a:ext cx="3578146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1008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5770984" cy="1628800"/>
          </a:xfrm>
        </p:spPr>
        <p:txBody>
          <a:bodyPr>
            <a:normAutofit/>
          </a:bodyPr>
          <a:lstStyle/>
          <a:p>
            <a:r>
              <a:rPr lang="ru-RU" b="1" dirty="0"/>
              <a:t>Реанимационные </a:t>
            </a:r>
            <a:r>
              <a:rPr lang="ru-RU" b="1" dirty="0" smtClean="0"/>
              <a:t>мероприятия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96" y="1700808"/>
            <a:ext cx="9097608" cy="2705050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ru-RU" sz="2000" dirty="0"/>
              <a:t>Реанимационные мероприятия прекращаются в случае признания их абсолютно бесперспективными, а именно:</a:t>
            </a:r>
          </a:p>
          <a:p>
            <a:pPr marL="36576" indent="0">
              <a:buNone/>
            </a:pPr>
            <a:r>
              <a:rPr lang="ru-RU" sz="2000" dirty="0"/>
              <a:t>1) при констатации смерти человека на основании смерти головного мозга, в том числе на фоне неэффективного применения полного комплекса реанимационных мероприятий, направленных на поддержание жизни;</a:t>
            </a:r>
          </a:p>
          <a:p>
            <a:pPr marL="36576" indent="0">
              <a:buNone/>
            </a:pPr>
            <a:r>
              <a:rPr lang="ru-RU" sz="2000" dirty="0"/>
              <a:t>2) при неэффективности реанимационных мероприятий, направленных на восстановление жизненно важных функций, в течение тридцати минут;</a:t>
            </a:r>
          </a:p>
          <a:p>
            <a:pPr marL="36576" indent="0">
              <a:buNone/>
            </a:pPr>
            <a:r>
              <a:rPr lang="ru-RU" sz="2000" dirty="0"/>
              <a:t>3) при отсутствии у новорожденного сердцебиения по истечении десяти минут с начала проведения реанимационных мероприятий (искусственной вентиляции легких, массажа сердца, введения лекарственных препаратов</a:t>
            </a:r>
            <a:r>
              <a:rPr lang="ru-RU" sz="2000" dirty="0" smtClean="0"/>
              <a:t>).</a:t>
            </a:r>
          </a:p>
          <a:p>
            <a:pPr marL="36576" indent="0">
              <a:buNone/>
            </a:pPr>
            <a:endParaRPr lang="ru-RU" sz="1400" dirty="0" smtClean="0"/>
          </a:p>
          <a:p>
            <a:pPr marL="36576" indent="0">
              <a:buNone/>
            </a:pPr>
            <a:r>
              <a:rPr lang="ru-RU" sz="1400" dirty="0" smtClean="0"/>
              <a:t>( ст.66  Федеральный </a:t>
            </a:r>
            <a:r>
              <a:rPr lang="ru-RU" sz="1400" dirty="0"/>
              <a:t>закон от 21.11.2011 </a:t>
            </a:r>
            <a:endParaRPr lang="en-US" sz="1400" dirty="0"/>
          </a:p>
          <a:p>
            <a:pPr marL="36576" indent="0">
              <a:buNone/>
            </a:pPr>
            <a:r>
              <a:rPr lang="ru-RU" sz="1400" dirty="0"/>
              <a:t>N 323-ФЗ "Об основах охраны здоровья граждан </a:t>
            </a:r>
            <a:endParaRPr lang="ru-RU" sz="1400" dirty="0" smtClean="0"/>
          </a:p>
          <a:p>
            <a:pPr marL="36576" indent="0">
              <a:buNone/>
            </a:pPr>
            <a:r>
              <a:rPr lang="ru-RU" sz="1400" dirty="0" smtClean="0"/>
              <a:t>в </a:t>
            </a:r>
            <a:r>
              <a:rPr lang="ru-RU" sz="1400" dirty="0"/>
              <a:t>Российской Федерации" </a:t>
            </a:r>
            <a:r>
              <a:rPr lang="ru-RU" sz="1400" dirty="0" smtClean="0"/>
              <a:t>)</a:t>
            </a:r>
            <a:endParaRPr lang="ru-RU" sz="1400" dirty="0"/>
          </a:p>
          <a:p>
            <a:pPr marL="36576" indent="0">
              <a:buNone/>
            </a:pPr>
            <a:endParaRPr lang="ru-RU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"/>
            <a:ext cx="2699792" cy="179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29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26968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Реанимационные мероприятия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7467600" cy="4896544"/>
          </a:xfrm>
        </p:spPr>
        <p:txBody>
          <a:bodyPr>
            <a:normAutofit fontScale="77500" lnSpcReduction="20000"/>
          </a:bodyPr>
          <a:lstStyle/>
          <a:p>
            <a:pPr marL="36576" indent="0">
              <a:buNone/>
            </a:pPr>
            <a:r>
              <a:rPr lang="ru-RU" dirty="0"/>
              <a:t>Реанимационные мероприятия не проводятся:</a:t>
            </a:r>
          </a:p>
          <a:p>
            <a:pPr marL="36576" indent="0">
              <a:buNone/>
            </a:pPr>
            <a:r>
              <a:rPr lang="ru-RU" dirty="0"/>
              <a:t>1) при состоянии клинической смерти (остановке жизненно важных функций организма человека (кровообращения и дыхания) потенциально обратимого характера на фоне отсутствия признаков смерти мозга) на фоне прогрессирования достоверно установленных неизлечимых заболеваний или неизлечимых последствий острой травмы, несовместимых с жизнью;</a:t>
            </a:r>
          </a:p>
          <a:p>
            <a:pPr marL="36576" indent="0">
              <a:buNone/>
            </a:pPr>
            <a:r>
              <a:rPr lang="ru-RU" dirty="0"/>
              <a:t>2) при наличии признаков биологической смерти человека.</a:t>
            </a:r>
          </a:p>
          <a:p>
            <a:pPr marL="36576" indent="0">
              <a:buNone/>
            </a:pPr>
            <a:endParaRPr lang="ru-RU" sz="1800" dirty="0" smtClean="0"/>
          </a:p>
          <a:p>
            <a:pPr marL="36576" indent="0">
              <a:buNone/>
            </a:pPr>
            <a:r>
              <a:rPr lang="ru-RU" sz="1800" dirty="0" smtClean="0"/>
              <a:t>( </a:t>
            </a:r>
            <a:r>
              <a:rPr lang="ru-RU" sz="1800" dirty="0"/>
              <a:t>ст.66  Федеральный закон от 21.11.2011 </a:t>
            </a:r>
            <a:endParaRPr lang="en-US" sz="1800" dirty="0"/>
          </a:p>
          <a:p>
            <a:pPr marL="36576" indent="0">
              <a:buNone/>
            </a:pPr>
            <a:r>
              <a:rPr lang="ru-RU" sz="1800" dirty="0"/>
              <a:t>N 323-ФЗ "Об основах охраны здоровья граждан </a:t>
            </a:r>
          </a:p>
          <a:p>
            <a:pPr marL="36576" indent="0">
              <a:buNone/>
            </a:pPr>
            <a:r>
              <a:rPr lang="ru-RU" sz="1800" dirty="0"/>
              <a:t>в Российской Федерации" </a:t>
            </a:r>
            <a:r>
              <a:rPr lang="ru-RU" sz="1800" dirty="0" smtClean="0"/>
              <a:t>)</a:t>
            </a:r>
            <a:endParaRPr lang="ru-RU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"/>
            <a:ext cx="2987824" cy="196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521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Биологическая смерть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/>
              <a:t>Биологическая </a:t>
            </a:r>
            <a:r>
              <a:rPr lang="ru-RU" b="1" dirty="0"/>
              <a:t>смерть человека устанавливается на основании наличия ранних и (или) поздних трупных изменений.</a:t>
            </a:r>
          </a:p>
          <a:p>
            <a:r>
              <a:rPr lang="ru-RU" b="1" dirty="0" smtClean="0"/>
              <a:t>Констатация </a:t>
            </a:r>
            <a:r>
              <a:rPr lang="ru-RU" b="1" dirty="0"/>
              <a:t>биологической смерти человека осуществляется медицинским работником (врачом или фельдшером</a:t>
            </a:r>
            <a:r>
              <a:rPr lang="ru-RU" b="1" dirty="0" smtClean="0"/>
              <a:t>).</a:t>
            </a:r>
          </a:p>
          <a:p>
            <a:pPr marL="36576" indent="0" algn="r">
              <a:buNone/>
            </a:pPr>
            <a:endParaRPr lang="ru-RU" sz="1900" b="1" dirty="0" smtClean="0"/>
          </a:p>
          <a:p>
            <a:pPr marL="36576" indent="0" algn="r">
              <a:buNone/>
            </a:pPr>
            <a:r>
              <a:rPr lang="ru-RU" sz="1500" b="1" dirty="0" smtClean="0"/>
              <a:t>( </a:t>
            </a:r>
            <a:r>
              <a:rPr lang="ru-RU" sz="1500" b="1" dirty="0"/>
              <a:t>ст.66  Федеральный закон от 21.11.2011 </a:t>
            </a:r>
            <a:endParaRPr lang="en-US" sz="1500" b="1" dirty="0"/>
          </a:p>
          <a:p>
            <a:pPr marL="36576" indent="0" algn="r">
              <a:buNone/>
            </a:pPr>
            <a:r>
              <a:rPr lang="ru-RU" sz="1500" b="1" dirty="0"/>
              <a:t>N 323-ФЗ "Об основах охраны здоровья граждан </a:t>
            </a:r>
          </a:p>
          <a:p>
            <a:pPr marL="36576" indent="0" algn="r">
              <a:buNone/>
            </a:pPr>
            <a:r>
              <a:rPr lang="ru-RU" sz="1500" b="1" dirty="0"/>
              <a:t>в Российской Федерации" )</a:t>
            </a:r>
          </a:p>
          <a:p>
            <a:pPr algn="r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5424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650"/>
            <a:ext cx="5655040" cy="138812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Основания концепции смерти мозга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5654764" cy="5445224"/>
          </a:xfrm>
        </p:spPr>
        <p:txBody>
          <a:bodyPr>
            <a:normAutofit fontScale="92500" lnSpcReduction="10000"/>
          </a:bodyPr>
          <a:lstStyle/>
          <a:p>
            <a:pPr marL="36576" indent="0">
              <a:buNone/>
            </a:pPr>
            <a:r>
              <a:rPr lang="ru-RU" dirty="0"/>
              <a:t>Н</a:t>
            </a:r>
            <a:r>
              <a:rPr lang="ru-RU" dirty="0" smtClean="0"/>
              <a:t>а </a:t>
            </a:r>
            <a:r>
              <a:rPr lang="ru-RU" dirty="0"/>
              <a:t>современном этапе </a:t>
            </a:r>
            <a:r>
              <a:rPr lang="ru-RU" dirty="0" smtClean="0"/>
              <a:t>технологического </a:t>
            </a:r>
            <a:r>
              <a:rPr lang="ru-RU" dirty="0"/>
              <a:t>развития смерть человека – это </a:t>
            </a:r>
            <a:r>
              <a:rPr lang="ru-RU" dirty="0" smtClean="0"/>
              <a:t>необратимая </a:t>
            </a:r>
            <a:r>
              <a:rPr lang="ru-RU" dirty="0"/>
              <a:t>деструкция критических систем </a:t>
            </a:r>
            <a:r>
              <a:rPr lang="ru-RU" dirty="0" smtClean="0"/>
              <a:t>организма, но нет таких систем, которые </a:t>
            </a:r>
            <a:r>
              <a:rPr lang="ru-RU" dirty="0"/>
              <a:t>ни сейчас, ни в будущем, </a:t>
            </a:r>
            <a:r>
              <a:rPr lang="ru-RU" dirty="0" smtClean="0"/>
              <a:t>не могут быть</a:t>
            </a:r>
            <a:r>
              <a:rPr lang="ru-RU" dirty="0"/>
              <a:t> </a:t>
            </a:r>
            <a:r>
              <a:rPr lang="ru-RU" dirty="0" smtClean="0"/>
              <a:t>заменены искусственными, биологическими, химическими </a:t>
            </a:r>
            <a:r>
              <a:rPr lang="ru-RU" dirty="0"/>
              <a:t>или электронно-техническими </a:t>
            </a:r>
            <a:r>
              <a:rPr lang="ru-RU" dirty="0" smtClean="0"/>
              <a:t>системами</a:t>
            </a:r>
            <a:r>
              <a:rPr lang="ru-RU" dirty="0"/>
              <a:t>. </a:t>
            </a:r>
            <a:endParaRPr lang="ru-RU" dirty="0" smtClean="0"/>
          </a:p>
          <a:p>
            <a:pPr marL="36576" indent="0">
              <a:buNone/>
            </a:pPr>
            <a:r>
              <a:rPr lang="ru-RU" b="1" u="sng" dirty="0" smtClean="0"/>
              <a:t>НЕЗАМЕНИМ</a:t>
            </a:r>
            <a:r>
              <a:rPr lang="en-US" b="1" u="sng" dirty="0" smtClean="0"/>
              <a:t> </a:t>
            </a:r>
            <a:r>
              <a:rPr lang="ru-RU" b="1" u="sng" dirty="0" smtClean="0"/>
              <a:t>ТОЛЬКО МОЗГ! </a:t>
            </a:r>
            <a:endParaRPr lang="ru-RU" b="1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240" y="24650"/>
            <a:ext cx="303203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64" y="2400914"/>
            <a:ext cx="3032036" cy="299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2604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/>
          <a:lstStyle/>
          <a:p>
            <a:r>
              <a:rPr lang="ru-RU" b="1" dirty="0" smtClean="0"/>
              <a:t>Исторические вехи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496944" cy="5616624"/>
          </a:xfrm>
        </p:spPr>
        <p:txBody>
          <a:bodyPr>
            <a:noAutofit/>
          </a:bodyPr>
          <a:lstStyle/>
          <a:p>
            <a:r>
              <a:rPr lang="ru-RU" sz="2400" dirty="0"/>
              <a:t>Впервые клинический статус смерти мозга </a:t>
            </a:r>
            <a:r>
              <a:rPr lang="ru-RU" sz="2400" dirty="0" smtClean="0"/>
              <a:t>был описан </a:t>
            </a:r>
            <a:r>
              <a:rPr lang="ru-RU" sz="2400" dirty="0"/>
              <a:t>французскими неврологами Пьером </a:t>
            </a:r>
            <a:r>
              <a:rPr lang="ru-RU" sz="2400" dirty="0" err="1" smtClean="0"/>
              <a:t>Моларом</a:t>
            </a:r>
            <a:r>
              <a:rPr lang="ru-RU" sz="2400" dirty="0" smtClean="0"/>
              <a:t> </a:t>
            </a:r>
            <a:r>
              <a:rPr lang="ru-RU" sz="2400" dirty="0"/>
              <a:t>и Морисом </a:t>
            </a:r>
            <a:r>
              <a:rPr lang="ru-RU" sz="2400" dirty="0" err="1"/>
              <a:t>Гулоном</a:t>
            </a:r>
            <a:r>
              <a:rPr lang="ru-RU" sz="2400" dirty="0"/>
              <a:t> в 1959 г. под </a:t>
            </a:r>
            <a:r>
              <a:rPr lang="ru-RU" sz="2400" dirty="0" smtClean="0"/>
              <a:t>названием «запредельная </a:t>
            </a:r>
            <a:r>
              <a:rPr lang="ru-RU" sz="2400" dirty="0"/>
              <a:t>кома», которое позже было </a:t>
            </a:r>
            <a:r>
              <a:rPr lang="ru-RU" sz="2400" dirty="0" smtClean="0"/>
              <a:t>изменено </a:t>
            </a:r>
            <a:r>
              <a:rPr lang="ru-RU" sz="2400" dirty="0"/>
              <a:t>на </a:t>
            </a:r>
            <a:r>
              <a:rPr lang="ru-RU" sz="2400" dirty="0" smtClean="0"/>
              <a:t>современное</a:t>
            </a:r>
          </a:p>
          <a:p>
            <a:r>
              <a:rPr lang="ru-RU" sz="2400" dirty="0" smtClean="0"/>
              <a:t>Первая </a:t>
            </a:r>
            <a:r>
              <a:rPr lang="ru-RU" sz="2400" dirty="0"/>
              <a:t>в истории </a:t>
            </a:r>
            <a:r>
              <a:rPr lang="ru-RU" sz="2400" dirty="0" smtClean="0"/>
              <a:t>клиническая пересадка </a:t>
            </a:r>
            <a:r>
              <a:rPr lang="ru-RU" sz="2400" dirty="0"/>
              <a:t>сердца </a:t>
            </a:r>
            <a:r>
              <a:rPr lang="ru-RU" sz="2400" dirty="0" smtClean="0"/>
              <a:t>выполнена </a:t>
            </a:r>
            <a:r>
              <a:rPr lang="ru-RU" sz="2400" dirty="0" err="1" smtClean="0"/>
              <a:t>Кристианом</a:t>
            </a:r>
            <a:r>
              <a:rPr lang="ru-RU" sz="2400" dirty="0" smtClean="0"/>
              <a:t> </a:t>
            </a:r>
            <a:r>
              <a:rPr lang="ru-RU" sz="2400" dirty="0" err="1"/>
              <a:t>Барнардом</a:t>
            </a:r>
            <a:r>
              <a:rPr lang="ru-RU" sz="2400" dirty="0"/>
              <a:t> в </a:t>
            </a:r>
            <a:r>
              <a:rPr lang="ru-RU" sz="2400" dirty="0" smtClean="0"/>
              <a:t>1967г</a:t>
            </a:r>
            <a:r>
              <a:rPr lang="ru-RU" sz="2400" dirty="0"/>
              <a:t>. </a:t>
            </a:r>
            <a:endParaRPr lang="ru-RU" sz="2400" dirty="0" smtClean="0"/>
          </a:p>
          <a:p>
            <a:r>
              <a:rPr lang="ru-RU" sz="2400" dirty="0" smtClean="0"/>
              <a:t>В 1968 году были разработаны </a:t>
            </a:r>
            <a:r>
              <a:rPr lang="ru-RU" sz="2400" dirty="0"/>
              <a:t>Гарвардские </a:t>
            </a:r>
            <a:r>
              <a:rPr lang="ru-RU" sz="2400" dirty="0" smtClean="0"/>
              <a:t>диагностические </a:t>
            </a:r>
            <a:r>
              <a:rPr lang="ru-RU" sz="2400" dirty="0"/>
              <a:t>критерии смерти </a:t>
            </a:r>
            <a:r>
              <a:rPr lang="ru-RU" sz="2400" dirty="0" smtClean="0"/>
              <a:t>мозга</a:t>
            </a:r>
          </a:p>
          <a:p>
            <a:r>
              <a:rPr lang="ru-RU" sz="2400" dirty="0" smtClean="0"/>
              <a:t>«Сиднейская декларация относительно констатации факта смерти» была принята </a:t>
            </a:r>
            <a:r>
              <a:rPr lang="ru-RU" sz="2400" dirty="0"/>
              <a:t>22</a:t>
            </a:r>
            <a:r>
              <a:rPr lang="ru-RU" sz="2400" baseline="30000" dirty="0"/>
              <a:t>ой</a:t>
            </a:r>
            <a:r>
              <a:rPr lang="ru-RU" sz="2400" dirty="0"/>
              <a:t> Всемирной Медицинской </a:t>
            </a:r>
            <a:r>
              <a:rPr lang="ru-RU" sz="2400" dirty="0" smtClean="0"/>
              <a:t>Ассамблеей в 1968 году</a:t>
            </a:r>
          </a:p>
          <a:p>
            <a:r>
              <a:rPr lang="ru-RU" sz="2400" dirty="0" smtClean="0"/>
              <a:t>В 1984 году Минздравом </a:t>
            </a:r>
            <a:r>
              <a:rPr lang="ru-RU" sz="2400" dirty="0"/>
              <a:t>СССР была принята временная Инструкция о смерти </a:t>
            </a:r>
            <a:r>
              <a:rPr lang="ru-RU" sz="2400" dirty="0" smtClean="0"/>
              <a:t>мозга</a:t>
            </a:r>
          </a:p>
        </p:txBody>
      </p:sp>
    </p:spTree>
    <p:extLst>
      <p:ext uri="{BB962C8B-B14F-4D97-AF65-F5344CB8AC3E}">
        <p14:creationId xmlns:p14="http://schemas.microsoft.com/office/powerpoint/2010/main" val="34530656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Смерть мозга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754016"/>
            <a:ext cx="9036496" cy="3987351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Смерть мозга наступает при полном и необратимом прекращении всех его функций, регистрируемом при работающем сердце и искусственной вентиляции легких.</a:t>
            </a:r>
          </a:p>
          <a:p>
            <a:r>
              <a:rPr lang="ru-RU" dirty="0" smtClean="0"/>
              <a:t>Диагноз </a:t>
            </a:r>
            <a:r>
              <a:rPr lang="ru-RU" dirty="0"/>
              <a:t>смерти мозга </a:t>
            </a:r>
            <a:r>
              <a:rPr lang="ru-RU" dirty="0" smtClean="0"/>
              <a:t>устанавливается консилиумом </a:t>
            </a:r>
            <a:r>
              <a:rPr lang="ru-RU" dirty="0"/>
              <a:t>врачей в медицинской организации, в которой находится пациент. В состав консилиума врачей должны быть включены анестезиолог-реаниматолог и невролог, имеющие опыт работы по специальности не менее чем пять лет. В состав консилиума врачей не могут быть включены специалисты, принимающие участие в изъятии и трансплантации (пересадке) органов и (или) тканей.</a:t>
            </a:r>
          </a:p>
          <a:p>
            <a:pPr marL="36576" indent="0">
              <a:buNone/>
            </a:pPr>
            <a:endParaRPr lang="ru-RU" sz="2000" dirty="0" smtClean="0"/>
          </a:p>
          <a:p>
            <a:pPr marL="36576" indent="0" algn="r">
              <a:buNone/>
            </a:pPr>
            <a:r>
              <a:rPr lang="ru-RU" sz="2000" dirty="0" smtClean="0"/>
              <a:t>( </a:t>
            </a:r>
            <a:r>
              <a:rPr lang="ru-RU" sz="2000" dirty="0"/>
              <a:t>ст.66  Федеральный закон от 21.11.2011 </a:t>
            </a:r>
            <a:r>
              <a:rPr lang="ru-RU" sz="2000" dirty="0" smtClean="0"/>
              <a:t>N </a:t>
            </a:r>
            <a:r>
              <a:rPr lang="ru-RU" sz="2000" dirty="0"/>
              <a:t>323-ФЗ "Об основах </a:t>
            </a:r>
            <a:endParaRPr lang="ru-RU" sz="2000" dirty="0" smtClean="0"/>
          </a:p>
          <a:p>
            <a:pPr marL="36576" indent="0" algn="r">
              <a:buNone/>
            </a:pPr>
            <a:r>
              <a:rPr lang="ru-RU" sz="2000" dirty="0" smtClean="0"/>
              <a:t>охраны </a:t>
            </a:r>
            <a:r>
              <a:rPr lang="ru-RU" sz="2000" dirty="0"/>
              <a:t>здоровья граждан </a:t>
            </a:r>
            <a:r>
              <a:rPr lang="ru-RU" sz="2000" dirty="0" smtClean="0"/>
              <a:t>в </a:t>
            </a:r>
            <a:r>
              <a:rPr lang="ru-RU" sz="2000" dirty="0"/>
              <a:t>Российской Федерации" </a:t>
            </a:r>
            <a:r>
              <a:rPr lang="ru-RU" sz="2000" dirty="0" smtClean="0"/>
              <a:t>)</a:t>
            </a:r>
            <a:endParaRPr lang="ru-RU" sz="2000" dirty="0">
              <a:hlinkClick r:id="rId2"/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758" y="19573"/>
            <a:ext cx="4021242" cy="273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671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Актуальность темы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712968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ru-RU" b="1" dirty="0"/>
              <a:t>«Ваше бытие, которым вы наслаждаетесь, одной своей половиной принадлежит жизни, другой - смерти. В день своего рождения вы в такой же мере начинаете жить, как и умирать» </a:t>
            </a:r>
            <a:endParaRPr lang="ru-RU" b="1" dirty="0" smtClean="0"/>
          </a:p>
          <a:p>
            <a:pPr marL="36576" indent="0" algn="r">
              <a:buNone/>
            </a:pPr>
            <a:endParaRPr lang="ru-RU" sz="1800" b="1" dirty="0" smtClean="0"/>
          </a:p>
          <a:p>
            <a:pPr marL="36576" indent="0" algn="r">
              <a:buNone/>
            </a:pPr>
            <a:r>
              <a:rPr lang="vi-VN" sz="1800" b="1" dirty="0" smtClean="0"/>
              <a:t>Мише́ль </a:t>
            </a:r>
            <a:r>
              <a:rPr lang="vi-VN" sz="1800" b="1" dirty="0"/>
              <a:t>де </a:t>
            </a:r>
            <a:r>
              <a:rPr lang="vi-VN" sz="1800" b="1" dirty="0" smtClean="0"/>
              <a:t>Монте́нь</a:t>
            </a:r>
            <a:endParaRPr lang="ru-RU" sz="1800" b="1" dirty="0" smtClean="0"/>
          </a:p>
          <a:p>
            <a:pPr marL="36576" indent="0" algn="r">
              <a:buNone/>
            </a:pPr>
            <a:r>
              <a:rPr lang="ru-RU" sz="1800" b="1" dirty="0"/>
              <a:t>ф</a:t>
            </a:r>
            <a:r>
              <a:rPr lang="ru-RU" sz="1800" b="1" dirty="0" smtClean="0"/>
              <a:t>ранцузский писатель и философ эпохи Возрождения</a:t>
            </a:r>
          </a:p>
          <a:p>
            <a:pPr marL="36576" indent="0" algn="r">
              <a:buNone/>
            </a:pPr>
            <a:r>
              <a:rPr lang="ru-RU" sz="1800" b="1" dirty="0" smtClean="0"/>
              <a:t>(1533 – 1592 г. г.)</a:t>
            </a:r>
          </a:p>
          <a:p>
            <a:pPr marL="36576" indent="0" algn="r">
              <a:buNone/>
            </a:pPr>
            <a:endParaRPr lang="ru-RU" sz="1600" b="1" dirty="0" smtClean="0"/>
          </a:p>
          <a:p>
            <a:pPr marL="36576" indent="0" algn="r">
              <a:buNone/>
            </a:pPr>
            <a:r>
              <a:rPr lang="ru-RU" sz="1300" b="1" dirty="0" smtClean="0"/>
              <a:t>(Монтень </a:t>
            </a:r>
            <a:r>
              <a:rPr lang="ru-RU" sz="1300" b="1" dirty="0"/>
              <a:t>М. Опыты. Избранные произведения </a:t>
            </a:r>
            <a:r>
              <a:rPr lang="ru-RU" sz="1300" b="1" dirty="0" smtClean="0"/>
              <a:t>в </a:t>
            </a:r>
            <a:r>
              <a:rPr lang="ru-RU" sz="1300" b="1" dirty="0"/>
              <a:t>3-х томах. Том 1 / Пер. с фр. М.: </a:t>
            </a:r>
            <a:r>
              <a:rPr lang="ru-RU" sz="1300" b="1" dirty="0" smtClean="0"/>
              <a:t>«</a:t>
            </a:r>
            <a:r>
              <a:rPr lang="ru-RU" sz="1300" b="1" dirty="0"/>
              <a:t>Голос», 1992. </a:t>
            </a:r>
            <a:r>
              <a:rPr lang="ru-RU" sz="1300" b="1" dirty="0" smtClean="0"/>
              <a:t>384</a:t>
            </a:r>
            <a:r>
              <a:rPr lang="en-US" sz="1300" b="1" dirty="0" smtClean="0"/>
              <a:t> </a:t>
            </a:r>
            <a:r>
              <a:rPr lang="ru-RU" sz="1300" b="1" dirty="0" smtClean="0"/>
              <a:t>с</a:t>
            </a:r>
            <a:r>
              <a:rPr lang="ru-RU" sz="1300" b="1" dirty="0" smtClean="0"/>
              <a:t>.)</a:t>
            </a:r>
            <a:endParaRPr lang="ru-RU" sz="1300" b="1" dirty="0"/>
          </a:p>
        </p:txBody>
      </p:sp>
    </p:spTree>
    <p:extLst>
      <p:ext uri="{BB962C8B-B14F-4D97-AF65-F5344CB8AC3E}">
        <p14:creationId xmlns:p14="http://schemas.microsoft.com/office/powerpoint/2010/main" val="57664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Смерть мозга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363272" cy="4608512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ru-RU" b="1" u="sng" dirty="0" smtClean="0"/>
              <a:t>Приказ </a:t>
            </a:r>
            <a:r>
              <a:rPr lang="ru-RU" b="1" u="sng" dirty="0"/>
              <a:t>Минздрава России от 25.12.2014 N 908н </a:t>
            </a:r>
            <a:r>
              <a:rPr lang="ru-RU" b="1" u="sng" dirty="0" smtClean="0"/>
              <a:t>«О </a:t>
            </a:r>
            <a:r>
              <a:rPr lang="ru-RU" b="1" u="sng" dirty="0"/>
              <a:t>Порядке установления диагноза </a:t>
            </a:r>
            <a:r>
              <a:rPr lang="ru-RU" b="1" u="sng" dirty="0" smtClean="0"/>
              <a:t>смерти»</a:t>
            </a:r>
          </a:p>
          <a:p>
            <a:pPr marL="36576" indent="0">
              <a:buNone/>
            </a:pPr>
            <a:r>
              <a:rPr lang="ru-RU" dirty="0" smtClean="0"/>
              <a:t>Смерть </a:t>
            </a:r>
            <a:r>
              <a:rPr lang="ru-RU" dirty="0"/>
              <a:t>мозга человека наступает при полном и необратимом прекращении всех функций головного мозга, регистрируемом при работающем сердце и искусственной вентиляции </a:t>
            </a:r>
            <a:r>
              <a:rPr lang="ru-RU" dirty="0" smtClean="0"/>
              <a:t>легких. </a:t>
            </a:r>
            <a:r>
              <a:rPr lang="ru-RU" dirty="0"/>
              <a:t>Момент смерти мозга человека является моментом смерти человека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210" y="0"/>
            <a:ext cx="3312790" cy="217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9001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30824" cy="1143000"/>
          </a:xfrm>
        </p:spPr>
        <p:txBody>
          <a:bodyPr/>
          <a:lstStyle/>
          <a:p>
            <a:r>
              <a:rPr lang="ru-RU" b="1" dirty="0" smtClean="0"/>
              <a:t>Чудо?!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600200"/>
            <a:ext cx="5040560" cy="5257800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ru-RU" sz="1600" dirty="0"/>
              <a:t>61- </a:t>
            </a:r>
            <a:r>
              <a:rPr lang="ru-RU" sz="1600" dirty="0" smtClean="0"/>
              <a:t>летний </a:t>
            </a:r>
            <a:r>
              <a:rPr lang="ru-RU" sz="1600" dirty="0" err="1"/>
              <a:t>Ти</a:t>
            </a:r>
            <a:r>
              <a:rPr lang="ru-RU" sz="1600" dirty="0"/>
              <a:t> </a:t>
            </a:r>
            <a:r>
              <a:rPr lang="ru-RU" sz="1600" dirty="0" smtClean="0"/>
              <a:t>Скотт </a:t>
            </a:r>
            <a:r>
              <a:rPr lang="ru-RU" sz="1600" dirty="0" err="1" smtClean="0"/>
              <a:t>Марр</a:t>
            </a:r>
            <a:r>
              <a:rPr lang="ru-RU" sz="1600" dirty="0" smtClean="0"/>
              <a:t> </a:t>
            </a:r>
            <a:r>
              <a:rPr lang="ru-RU" sz="1600" dirty="0"/>
              <a:t>(T. </a:t>
            </a:r>
            <a:r>
              <a:rPr lang="ru-RU" sz="1600" dirty="0" err="1"/>
              <a:t>Scott</a:t>
            </a:r>
            <a:r>
              <a:rPr lang="ru-RU" sz="1600" dirty="0"/>
              <a:t> </a:t>
            </a:r>
            <a:r>
              <a:rPr lang="ru-RU" sz="1600" dirty="0" err="1"/>
              <a:t>Marr</a:t>
            </a:r>
            <a:r>
              <a:rPr lang="ru-RU" sz="1600" dirty="0"/>
              <a:t>) из Небраски </a:t>
            </a:r>
            <a:r>
              <a:rPr lang="ru-RU" sz="1600" dirty="0" smtClean="0"/>
              <a:t>был </a:t>
            </a:r>
            <a:r>
              <a:rPr lang="ru-RU" sz="1600" dirty="0"/>
              <a:t>помещен в больницу с инсультом 12 декабря 2018 </a:t>
            </a:r>
            <a:r>
              <a:rPr lang="ru-RU" sz="1600" dirty="0" smtClean="0"/>
              <a:t>года. </a:t>
            </a:r>
            <a:r>
              <a:rPr lang="ru-RU" sz="1600" dirty="0"/>
              <a:t>Несмотря на предпринятые меры, </a:t>
            </a:r>
            <a:r>
              <a:rPr lang="ru-RU" sz="1600" dirty="0" smtClean="0"/>
              <a:t>он </a:t>
            </a:r>
            <a:r>
              <a:rPr lang="ru-RU" sz="1600" dirty="0"/>
              <a:t>лежал в реанимации под аппаратом жизнеобеспечения в </a:t>
            </a:r>
            <a:r>
              <a:rPr lang="ru-RU" sz="1600" dirty="0" smtClean="0"/>
              <a:t>бессознательном </a:t>
            </a:r>
            <a:r>
              <a:rPr lang="ru-RU" sz="1600" dirty="0"/>
              <a:t>состоянии. В</a:t>
            </a:r>
            <a:r>
              <a:rPr lang="ru-RU" sz="1600" dirty="0" smtClean="0"/>
              <a:t>рачи </a:t>
            </a:r>
            <a:r>
              <a:rPr lang="ru-RU" sz="1600" dirty="0"/>
              <a:t>сказали, что его мозг уже мертв и ему ничем не помочь. После этого его семья согласилась на отключение тела </a:t>
            </a:r>
            <a:r>
              <a:rPr lang="ru-RU" sz="1600" dirty="0" err="1"/>
              <a:t>Марра</a:t>
            </a:r>
            <a:r>
              <a:rPr lang="ru-RU" sz="1600" dirty="0"/>
              <a:t> от аппарата жизнеобеспечения, а после к изъятию </a:t>
            </a:r>
            <a:r>
              <a:rPr lang="ru-RU" sz="1600" dirty="0" smtClean="0"/>
              <a:t>донорских </a:t>
            </a:r>
            <a:r>
              <a:rPr lang="ru-RU" sz="1600" dirty="0"/>
              <a:t>органов. Однако, когда врачи отключили аппараты, они внезапно увидели, что </a:t>
            </a:r>
            <a:r>
              <a:rPr lang="ru-RU" sz="1600" dirty="0" smtClean="0"/>
              <a:t>мужчины начал </a:t>
            </a:r>
            <a:r>
              <a:rPr lang="ru-RU" sz="1600" dirty="0"/>
              <a:t>дышать самостоятельно, а потом поняли, что мозг </a:t>
            </a:r>
            <a:r>
              <a:rPr lang="ru-RU" sz="1600" dirty="0" err="1"/>
              <a:t>Марра</a:t>
            </a:r>
            <a:r>
              <a:rPr lang="ru-RU" sz="1600" dirty="0"/>
              <a:t> подает признаки активности. В</a:t>
            </a:r>
            <a:r>
              <a:rPr lang="ru-RU" sz="1600" dirty="0" smtClean="0"/>
              <a:t>опреки </a:t>
            </a:r>
            <a:r>
              <a:rPr lang="ru-RU" sz="1600" dirty="0"/>
              <a:t>всем самым смелым прогнозам, </a:t>
            </a:r>
            <a:r>
              <a:rPr lang="ru-RU" sz="1600" dirty="0" err="1"/>
              <a:t>Марр</a:t>
            </a:r>
            <a:r>
              <a:rPr lang="ru-RU" sz="1600" dirty="0"/>
              <a:t> очнулся и полностью пришел в себя</a:t>
            </a:r>
            <a:r>
              <a:rPr lang="ru-RU" sz="1600" dirty="0" smtClean="0"/>
              <a:t>. </a:t>
            </a:r>
            <a:r>
              <a:rPr lang="ru-RU" sz="1600" dirty="0"/>
              <a:t>По словам врачей, дело на самом деле было в медицинской ошибке. У </a:t>
            </a:r>
            <a:r>
              <a:rPr lang="ru-RU" sz="1600" dirty="0" err="1"/>
              <a:t>Марра</a:t>
            </a:r>
            <a:r>
              <a:rPr lang="ru-RU" sz="1600" dirty="0"/>
              <a:t> оказался не инсульт, а очень редкое состояние, которое называется синдром задней обратимой энцефалопатии, который вполне </a:t>
            </a:r>
            <a:r>
              <a:rPr lang="ru-RU" sz="1600" dirty="0" smtClean="0"/>
              <a:t>поддается лечению.  </a:t>
            </a:r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275" y="260648"/>
            <a:ext cx="4163725" cy="38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71246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Религиозная оценка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7467600" cy="4464496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ru-RU" dirty="0" smtClean="0"/>
              <a:t>«В </a:t>
            </a:r>
            <a:r>
              <a:rPr lang="ru-RU" dirty="0"/>
              <a:t>Священном Писании смерть представляется как разлучение души от тела (Пс.145:4; Лк.12:20). Таким образом, можно говорить о продолжении жизни до тех пор, пока осуществляется деятельность организма как </a:t>
            </a:r>
            <a:r>
              <a:rPr lang="ru-RU" dirty="0" smtClean="0"/>
              <a:t>целого».</a:t>
            </a:r>
          </a:p>
          <a:p>
            <a:pPr marL="36576" indent="0">
              <a:buNone/>
            </a:pPr>
            <a:r>
              <a:rPr lang="ru-RU" sz="2000" b="1" dirty="0" smtClean="0"/>
              <a:t>( гл.12 «Основы </a:t>
            </a:r>
            <a:r>
              <a:rPr lang="ru-RU" sz="2000" b="1" dirty="0"/>
              <a:t>социальной концепции </a:t>
            </a:r>
            <a:endParaRPr lang="ru-RU" sz="2000" b="1" dirty="0" smtClean="0"/>
          </a:p>
          <a:p>
            <a:pPr marL="36576" indent="0">
              <a:buNone/>
            </a:pPr>
            <a:r>
              <a:rPr lang="ru-RU" sz="2000" b="1" dirty="0" smtClean="0"/>
              <a:t>Русской </a:t>
            </a:r>
            <a:r>
              <a:rPr lang="ru-RU" sz="2000" b="1" dirty="0"/>
              <a:t>Православной </a:t>
            </a:r>
            <a:r>
              <a:rPr lang="ru-RU" sz="2000" b="1" dirty="0" smtClean="0"/>
              <a:t>Церкви», 2000 г.)</a:t>
            </a:r>
            <a:endParaRPr lang="ru-RU" sz="2000" b="1" dirty="0"/>
          </a:p>
          <a:p>
            <a:pPr marL="36576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3" y="13216"/>
            <a:ext cx="2911553" cy="218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002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Проблемы применения диагностики смерти человека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Трудности принятия обществом диагноза смерти мозга как факта смерти человека</a:t>
            </a:r>
          </a:p>
          <a:p>
            <a:r>
              <a:rPr lang="ru-RU" dirty="0" smtClean="0"/>
              <a:t>Боязнь в обществе возможности ошибочной диагностики </a:t>
            </a:r>
          </a:p>
          <a:p>
            <a:r>
              <a:rPr lang="ru-RU" dirty="0" smtClean="0"/>
              <a:t>Опасения в обществе о возможных злоупотреблениях - интенсификации диагностики с целью получения материала для трансплантации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8041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Вывод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 развитием реаниматологии и анестезиологии актуализировалась проблема критериев смерти</a:t>
            </a:r>
          </a:p>
          <a:p>
            <a:r>
              <a:rPr lang="ru-RU" dirty="0" smtClean="0"/>
              <a:t>Смерть </a:t>
            </a:r>
            <a:r>
              <a:rPr lang="ru-RU" dirty="0"/>
              <a:t>человека </a:t>
            </a:r>
            <a:r>
              <a:rPr lang="ru-RU" dirty="0" smtClean="0"/>
              <a:t>- это </a:t>
            </a:r>
            <a:r>
              <a:rPr lang="ru-RU" dirty="0"/>
              <a:t>момент смерти его мозга или его </a:t>
            </a:r>
            <a:r>
              <a:rPr lang="ru-RU" dirty="0" smtClean="0"/>
              <a:t>биологическая смерть</a:t>
            </a:r>
          </a:p>
          <a:p>
            <a:r>
              <a:rPr lang="ru-RU" dirty="0" smtClean="0"/>
              <a:t>Диагностика смерти мозга </a:t>
            </a:r>
            <a:r>
              <a:rPr lang="ru-RU" dirty="0"/>
              <a:t>признана медициной и обществом </a:t>
            </a:r>
            <a:r>
              <a:rPr lang="ru-RU" dirty="0" smtClean="0"/>
              <a:t>и применяется во всем мире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1601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3514720"/>
          </a:xfrm>
        </p:spPr>
        <p:txBody>
          <a:bodyPr>
            <a:normAutofit/>
          </a:bodyPr>
          <a:lstStyle/>
          <a:p>
            <a:pPr marL="36576"/>
            <a:r>
              <a:rPr lang="ru-RU" dirty="0" smtClean="0"/>
              <a:t>3. Моральные </a:t>
            </a:r>
            <a:r>
              <a:rPr lang="ru-RU" dirty="0"/>
              <a:t>и правовые проблемы трансплантации органов и тканей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114957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Актуальность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124744"/>
            <a:ext cx="7128792" cy="5688632"/>
          </a:xfrm>
        </p:spPr>
        <p:txBody>
          <a:bodyPr>
            <a:normAutofit fontScale="70000" lnSpcReduction="20000"/>
          </a:bodyPr>
          <a:lstStyle/>
          <a:p>
            <a:pPr marL="36576" indent="0">
              <a:buNone/>
            </a:pPr>
            <a:r>
              <a:rPr lang="ru-RU" dirty="0" smtClean="0"/>
              <a:t>«В </a:t>
            </a:r>
            <a:r>
              <a:rPr lang="ru-RU" dirty="0"/>
              <a:t>Российской Федерации в 2018 году впервые выполнена 2 191 трансплантация (пересадка) органов человека в год (15,0 на 1 млн населения), из них 60% (1 349 или 9,2 на 1 млн населения) пересадок почки. Оценочное число пациентов, состоящих в листах ожидания трансплантации (пересадки) органов человека, в стране превышает 9 000 реципиентов, более 6 000 из них ожидают пересадки почки. При этом число пациентов с терминальной почечной недостаточностью, получающих заместительную почечную терапию методом диализа, составляет около 45 000 и ежегодно увеличивается еще на 8-10%. В связи с этим целесообразно последовательно увеличивать в стране число трансплантаций (пересадок) органов человека и, прежде всего, почки, с учетом реальной потребности населения и донорского ресурса </a:t>
            </a:r>
            <a:r>
              <a:rPr lang="ru-RU" dirty="0" smtClean="0"/>
              <a:t>регионов».</a:t>
            </a:r>
          </a:p>
          <a:p>
            <a:pPr marL="36576" indent="0">
              <a:buNone/>
            </a:pPr>
            <a:r>
              <a:rPr lang="ru-RU" sz="2200" dirty="0" smtClean="0"/>
              <a:t>(Ведомственная </a:t>
            </a:r>
            <a:r>
              <a:rPr lang="ru-RU" sz="2200" dirty="0"/>
              <a:t>целевая программа "Донорство и </a:t>
            </a:r>
            <a:endParaRPr lang="ru-RU" sz="2200" dirty="0" smtClean="0"/>
          </a:p>
          <a:p>
            <a:pPr marL="36576" indent="0">
              <a:buNone/>
            </a:pPr>
            <a:r>
              <a:rPr lang="ru-RU" sz="2200" dirty="0" smtClean="0"/>
              <a:t>трансплантация </a:t>
            </a:r>
            <a:r>
              <a:rPr lang="ru-RU" sz="2200" dirty="0"/>
              <a:t>органов в Российской </a:t>
            </a:r>
            <a:r>
              <a:rPr lang="ru-RU" sz="2200" dirty="0" smtClean="0"/>
              <a:t>Федерации» </a:t>
            </a:r>
          </a:p>
          <a:p>
            <a:pPr marL="36576" indent="0">
              <a:buNone/>
            </a:pPr>
            <a:r>
              <a:rPr lang="ru-RU" sz="2200" dirty="0" smtClean="0"/>
              <a:t>утверждена приказом</a:t>
            </a:r>
            <a:r>
              <a:rPr lang="ru-RU" sz="2200" dirty="0"/>
              <a:t> Министерства </a:t>
            </a:r>
            <a:r>
              <a:rPr lang="ru-RU" sz="2200" dirty="0" smtClean="0"/>
              <a:t>здравоохранения </a:t>
            </a:r>
          </a:p>
          <a:p>
            <a:pPr marL="36576" indent="0">
              <a:buNone/>
            </a:pPr>
            <a:r>
              <a:rPr lang="ru-RU" sz="2200" dirty="0" smtClean="0"/>
              <a:t>Российской Федерации от </a:t>
            </a:r>
            <a:r>
              <a:rPr lang="ru-RU" sz="2200" dirty="0"/>
              <a:t>4 июня 2019 г. N </a:t>
            </a:r>
            <a:r>
              <a:rPr lang="ru-RU" sz="2200" dirty="0" smtClean="0"/>
              <a:t>365</a:t>
            </a:r>
            <a:r>
              <a:rPr lang="ru-RU" dirty="0" smtClean="0"/>
              <a:t>) 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30832"/>
            <a:ext cx="2627784" cy="163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229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Правовое регулирование в РФ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211144" cy="4525963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Федеральный </a:t>
            </a:r>
            <a:r>
              <a:rPr lang="ru-RU" b="1" dirty="0"/>
              <a:t>закон от 21.11.2011 N 323-ФЗ </a:t>
            </a:r>
            <a:r>
              <a:rPr lang="ru-RU" b="1" dirty="0" smtClean="0"/>
              <a:t>"</a:t>
            </a:r>
            <a:r>
              <a:rPr lang="ru-RU" b="1" dirty="0"/>
              <a:t>Об основах охраны здоровья граждан в Российской Федерации</a:t>
            </a:r>
            <a:r>
              <a:rPr lang="ru-RU" b="1" dirty="0" smtClean="0"/>
              <a:t>"</a:t>
            </a:r>
            <a:r>
              <a:rPr lang="ru-RU" b="1" dirty="0"/>
              <a:t> </a:t>
            </a:r>
            <a:r>
              <a:rPr lang="ru-RU" b="1" dirty="0" smtClean="0"/>
              <a:t>статья </a:t>
            </a:r>
            <a:r>
              <a:rPr lang="ru-RU" b="1" dirty="0"/>
              <a:t>47. Донорство органов и тканей человека и их трансплантация (пересадка) </a:t>
            </a:r>
            <a:endParaRPr lang="ru-RU" b="1" dirty="0" smtClean="0"/>
          </a:p>
          <a:p>
            <a:r>
              <a:rPr lang="ru-RU" b="1" dirty="0"/>
              <a:t>Закон РФ от 22 декабря 1992 г. N 4180-I "О трансплантации органов и (или) тканей человека" (с изменениями и дополнениями)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0"/>
            <a:ext cx="1467871" cy="236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349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38" y="476672"/>
            <a:ext cx="8325114" cy="612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915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20745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Органы и (или) ткани человека не могут быть предметом купли-продажи.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632411"/>
            <a:ext cx="7512157" cy="422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96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Отношение к смерти как характеристика культуры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36576" indent="0" algn="ctr">
              <a:buNone/>
            </a:pPr>
            <a:r>
              <a:rPr lang="ru-RU" b="1" u="sng" dirty="0" err="1" smtClean="0"/>
              <a:t>Сотериологический</a:t>
            </a:r>
            <a:r>
              <a:rPr lang="ru-RU" b="1" u="sng" dirty="0" smtClean="0"/>
              <a:t> тип </a:t>
            </a:r>
            <a:r>
              <a:rPr lang="ru-RU" b="1" u="sng" dirty="0" smtClean="0"/>
              <a:t>культуры</a:t>
            </a:r>
            <a:endParaRPr lang="en-US" b="1" u="sng" dirty="0" smtClean="0"/>
          </a:p>
          <a:p>
            <a:pPr marL="36576" indent="0" algn="ctr">
              <a:buNone/>
            </a:pPr>
            <a:endParaRPr lang="ru-RU" b="1" u="sng" dirty="0" smtClean="0"/>
          </a:p>
          <a:p>
            <a:pPr marL="36576" indent="0" algn="ctr">
              <a:buNone/>
            </a:pPr>
            <a:r>
              <a:rPr lang="ru-RU" sz="2200" b="1" dirty="0" err="1"/>
              <a:t>Сотериоло́гия</a:t>
            </a:r>
            <a:r>
              <a:rPr lang="ru-RU" sz="2200" b="1" dirty="0"/>
              <a:t> (греч. </a:t>
            </a:r>
            <a:r>
              <a:rPr lang="ru-RU" sz="2200" b="1" dirty="0" err="1"/>
              <a:t>σωτηρί</a:t>
            </a:r>
            <a:r>
              <a:rPr lang="ru-RU" sz="2200" b="1" dirty="0"/>
              <a:t>α «</a:t>
            </a:r>
            <a:r>
              <a:rPr lang="ru-RU" sz="2200" b="1" i="1" dirty="0"/>
              <a:t>спасение</a:t>
            </a:r>
            <a:r>
              <a:rPr lang="ru-RU" sz="2200" b="1" dirty="0"/>
              <a:t>» + греч. </a:t>
            </a:r>
            <a:r>
              <a:rPr lang="ru-RU" sz="2200" b="1" dirty="0" err="1"/>
              <a:t>λόγος</a:t>
            </a:r>
            <a:r>
              <a:rPr lang="ru-RU" sz="2200" b="1" dirty="0"/>
              <a:t> — </a:t>
            </a:r>
            <a:r>
              <a:rPr lang="ru-RU" sz="2200" b="1" i="1" dirty="0"/>
              <a:t>учение</a:t>
            </a:r>
            <a:r>
              <a:rPr lang="ru-RU" sz="2200" b="1" dirty="0"/>
              <a:t>, </a:t>
            </a:r>
            <a:r>
              <a:rPr lang="ru-RU" sz="2200" b="1" i="1" dirty="0"/>
              <a:t>слово</a:t>
            </a:r>
            <a:r>
              <a:rPr lang="ru-RU" sz="2200" b="1" dirty="0"/>
              <a:t>) — богословское учение об искуплении и спасении человека, является частью догматического богословия. Существует во многих религиях: буддизме, христианстве, исламе.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36576" indent="0" algn="ctr">
              <a:buNone/>
            </a:pPr>
            <a:r>
              <a:rPr lang="ru-RU" b="1" u="sng" dirty="0" smtClean="0"/>
              <a:t>Гедонистический тип </a:t>
            </a:r>
            <a:r>
              <a:rPr lang="ru-RU" b="1" u="sng" dirty="0" smtClean="0"/>
              <a:t>культуры</a:t>
            </a:r>
            <a:endParaRPr lang="en-US" b="1" u="sng" dirty="0" smtClean="0"/>
          </a:p>
          <a:p>
            <a:pPr marL="36576" indent="0" algn="ctr">
              <a:buNone/>
            </a:pPr>
            <a:endParaRPr lang="ru-RU" b="1" u="sng" dirty="0" smtClean="0"/>
          </a:p>
          <a:p>
            <a:pPr marL="36576" indent="0" algn="ctr">
              <a:buNone/>
            </a:pPr>
            <a:r>
              <a:rPr lang="ru-RU" sz="2200" b="1" dirty="0" smtClean="0"/>
              <a:t>Гедонизм (греч</a:t>
            </a:r>
            <a:r>
              <a:rPr lang="ru-RU" sz="2200" b="1" dirty="0"/>
              <a:t>. </a:t>
            </a:r>
            <a:r>
              <a:rPr lang="ru-RU" sz="2200" b="1" dirty="0" err="1"/>
              <a:t>hedone</a:t>
            </a:r>
            <a:r>
              <a:rPr lang="ru-RU" sz="2200" b="1" dirty="0"/>
              <a:t> — </a:t>
            </a:r>
            <a:r>
              <a:rPr lang="ru-RU" sz="2200" b="1" dirty="0" smtClean="0"/>
              <a:t>удовольствие) </a:t>
            </a:r>
            <a:r>
              <a:rPr lang="ru-RU" sz="2200" b="1" dirty="0"/>
              <a:t>— тип этических учений и нравственных воззрений, в которых все моральные определения выводятся из удовольствия и страдания. </a:t>
            </a:r>
          </a:p>
        </p:txBody>
      </p:sp>
    </p:spTree>
    <p:extLst>
      <p:ext uri="{BB962C8B-B14F-4D97-AF65-F5344CB8AC3E}">
        <p14:creationId xmlns:p14="http://schemas.microsoft.com/office/powerpoint/2010/main" val="177523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036496" cy="4680520"/>
          </a:xfrm>
        </p:spPr>
        <p:txBody>
          <a:bodyPr>
            <a:noAutofit/>
          </a:bodyPr>
          <a:lstStyle/>
          <a:p>
            <a:r>
              <a:rPr lang="ru-RU" sz="4000" b="1" dirty="0"/>
              <a:t>Трансплантация (пересадка) органов и тканей человека от живого донора или трупа может быть применена только в случае, если другие методы лечения не могут обеспечить сохранение жизни пациента (реципиента) либо восстановление его здоровья.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573421"/>
            <a:ext cx="7018512" cy="22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418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5496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Реципиент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492896"/>
            <a:ext cx="9001000" cy="3312368"/>
          </a:xfrm>
        </p:spPr>
        <p:txBody>
          <a:bodyPr>
            <a:normAutofit fontScale="92500"/>
          </a:bodyPr>
          <a:lstStyle/>
          <a:p>
            <a:pPr marL="36576" indent="0">
              <a:buNone/>
            </a:pPr>
            <a:r>
              <a:rPr lang="ru-RU" dirty="0"/>
              <a:t>Трансплантация органов и (или) тканей человека осуществляется с письменного согласия </a:t>
            </a:r>
            <a:r>
              <a:rPr lang="ru-RU" dirty="0" smtClean="0"/>
              <a:t>совершеннолетнего реципиента, если </a:t>
            </a:r>
            <a:r>
              <a:rPr lang="ru-RU" dirty="0"/>
              <a:t>реципиент не достиг 18 лет либо признан в установленном порядке недееспособным, то такая пересадка осуществляется с письменного согласия его родителей или законного представителя.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674" y="23296"/>
            <a:ext cx="3953804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277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Особенности моральных проблем 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Забор органов и тканей от живого донора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Забор органов и тканей от </a:t>
            </a:r>
            <a:r>
              <a:rPr lang="ru-RU" dirty="0" smtClean="0">
                <a:solidFill>
                  <a:schemeClr val="tx1"/>
                </a:solidFill>
              </a:rPr>
              <a:t>мертвого </a:t>
            </a:r>
            <a:r>
              <a:rPr lang="ru-RU" dirty="0">
                <a:solidFill>
                  <a:schemeClr val="tx1"/>
                </a:solidFill>
              </a:rPr>
              <a:t>донора </a:t>
            </a:r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7200" y="1613127"/>
            <a:ext cx="4040188" cy="3750809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1613127"/>
            <a:ext cx="4041775" cy="375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289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1" dirty="0" smtClean="0"/>
              <a:t>Забор </a:t>
            </a:r>
            <a:r>
              <a:rPr lang="ru-RU" sz="4000" b="1" dirty="0"/>
              <a:t>органов и тканей от живого донора 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435280" cy="5616624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Изъятие органов и тканей </a:t>
            </a:r>
            <a:r>
              <a:rPr lang="ru-RU" dirty="0" smtClean="0"/>
              <a:t>допускается </a:t>
            </a:r>
            <a:r>
              <a:rPr lang="ru-RU" dirty="0"/>
              <a:t>у живого донора при наличии его информированного добровольного согласия</a:t>
            </a:r>
            <a:r>
              <a:rPr lang="ru-RU" dirty="0" smtClean="0"/>
              <a:t>.</a:t>
            </a:r>
          </a:p>
          <a:p>
            <a:r>
              <a:rPr lang="ru-RU" dirty="0"/>
              <a:t>Изъятие органов и тканей </a:t>
            </a:r>
            <a:r>
              <a:rPr lang="ru-RU" dirty="0" smtClean="0"/>
              <a:t>не допускается </a:t>
            </a:r>
            <a:r>
              <a:rPr lang="ru-RU" dirty="0"/>
              <a:t>у живого </a:t>
            </a:r>
            <a:r>
              <a:rPr lang="ru-RU" dirty="0" smtClean="0"/>
              <a:t>донора, не достигшего 18 лет (исключение – пересадка костного мозга) или признанного недееспособным.</a:t>
            </a:r>
          </a:p>
          <a:p>
            <a:r>
              <a:rPr lang="ru-RU" dirty="0" smtClean="0"/>
              <a:t>Изъятие </a:t>
            </a:r>
            <a:r>
              <a:rPr lang="ru-RU" dirty="0"/>
              <a:t>органов и тканей </a:t>
            </a:r>
            <a:r>
              <a:rPr lang="ru-RU" dirty="0" smtClean="0"/>
              <a:t>у </a:t>
            </a:r>
            <a:r>
              <a:rPr lang="ru-RU" dirty="0"/>
              <a:t>живого донора допустимо только в случае, если </a:t>
            </a:r>
            <a:r>
              <a:rPr lang="ru-RU" dirty="0" smtClean="0"/>
              <a:t>его </a:t>
            </a:r>
            <a:r>
              <a:rPr lang="ru-RU" dirty="0"/>
              <a:t>здоровью не будет причинен значительный вред</a:t>
            </a:r>
            <a:r>
              <a:rPr lang="ru-RU" dirty="0" smtClean="0"/>
              <a:t>.</a:t>
            </a:r>
          </a:p>
          <a:p>
            <a:r>
              <a:rPr lang="ru-RU" dirty="0"/>
              <a:t>Изъятие у живого донора органов допускается, если он находится с реципиентом в генетической связи, за исключением случаев пересадки костного мозга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18940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856984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1" dirty="0" smtClean="0"/>
              <a:t>Принципы забора </a:t>
            </a:r>
            <a:r>
              <a:rPr lang="ru-RU" sz="4000" b="1" dirty="0"/>
              <a:t>органов и тканей от мертвого донора 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196752"/>
            <a:ext cx="4320480" cy="4929411"/>
          </a:xfrm>
        </p:spPr>
        <p:txBody>
          <a:bodyPr>
            <a:normAutofit fontScale="77500" lnSpcReduction="20000"/>
          </a:bodyPr>
          <a:lstStyle/>
          <a:p>
            <a:pPr marL="36576" indent="0" algn="ctr">
              <a:buNone/>
            </a:pPr>
            <a:r>
              <a:rPr lang="ru-RU" b="1" u="sng" dirty="0" smtClean="0"/>
              <a:t>ПРЕЗУМПЦИЯ </a:t>
            </a:r>
            <a:r>
              <a:rPr lang="ru-RU" b="1" u="sng" dirty="0" smtClean="0"/>
              <a:t>НЕСОГЛАСИЯ</a:t>
            </a:r>
            <a:endParaRPr lang="en-US" b="1" u="sng" dirty="0" smtClean="0"/>
          </a:p>
          <a:p>
            <a:pPr marL="36576" indent="0" algn="ctr">
              <a:buNone/>
            </a:pPr>
            <a:endParaRPr lang="ru-RU" b="1" u="sng" dirty="0" smtClean="0"/>
          </a:p>
          <a:p>
            <a:pPr marL="36576" indent="0" algn="just">
              <a:buNone/>
            </a:pPr>
            <a:r>
              <a:rPr lang="ru-RU" b="1" dirty="0"/>
              <a:t>И</a:t>
            </a:r>
            <a:r>
              <a:rPr lang="ru-RU" b="1" dirty="0" smtClean="0"/>
              <a:t>зъятие </a:t>
            </a:r>
            <a:r>
              <a:rPr lang="ru-RU" b="1" dirty="0"/>
              <a:t>осуществляется при условии, что умерший явно заявлял до кончины о своем согласии на изъятие органа, либо родственник умершего выражает согласие на изъятие (в том случае, когда умерший не оставил подобного заявления).</a:t>
            </a:r>
            <a:endParaRPr lang="ru-RU" b="1" u="sng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60032" y="1196752"/>
            <a:ext cx="3888432" cy="4929411"/>
          </a:xfrm>
        </p:spPr>
        <p:txBody>
          <a:bodyPr>
            <a:normAutofit fontScale="77500" lnSpcReduction="20000"/>
          </a:bodyPr>
          <a:lstStyle/>
          <a:p>
            <a:pPr marL="36576" indent="0" algn="ctr">
              <a:buNone/>
            </a:pPr>
            <a:r>
              <a:rPr lang="ru-RU" b="1" u="sng" dirty="0" smtClean="0"/>
              <a:t>ПРЕЗУМПЦИЯ </a:t>
            </a:r>
            <a:r>
              <a:rPr lang="ru-RU" b="1" u="sng" dirty="0" smtClean="0"/>
              <a:t>СОГЛАСИЯ</a:t>
            </a:r>
            <a:endParaRPr lang="en-US" b="1" u="sng" dirty="0" smtClean="0"/>
          </a:p>
          <a:p>
            <a:pPr marL="36576" indent="0" algn="ctr">
              <a:buNone/>
            </a:pPr>
            <a:endParaRPr lang="ru-RU" b="1" u="sng" dirty="0" smtClean="0"/>
          </a:p>
          <a:p>
            <a:pPr marL="36576" indent="0">
              <a:buNone/>
            </a:pPr>
            <a:r>
              <a:rPr lang="ru-RU" b="1" dirty="0" smtClean="0"/>
              <a:t>Изъятие </a:t>
            </a:r>
            <a:r>
              <a:rPr lang="ru-RU" b="1" dirty="0"/>
              <a:t>органов и (или) тканей у трупа не допускается, если учреждение здравоохранения на момент изъятия поставлено в известность о том, что при жизни данное лицо либо его близкие родственники или законный представитель заявили о своем несогласии на изъятие его органов и (или) тканей после смерти для трансплантации реципиенту.</a:t>
            </a:r>
          </a:p>
        </p:txBody>
      </p:sp>
    </p:spTree>
    <p:extLst>
      <p:ext uri="{BB962C8B-B14F-4D97-AF65-F5344CB8AC3E}">
        <p14:creationId xmlns:p14="http://schemas.microsoft.com/office/powerpoint/2010/main" val="17741178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Проблема дефицита органов и тканей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Проблема дефицита донорских органов решается различными путями: идет пропаганда пожертвования органов после смерти человека с прижизненным оформлением согласия на это, создаются искусственные органы, разрабатываются методы получения донорских органов от животных, путем культивирования соматических стволовых клеток с последующим получением определенных типов тканей, создания искусственных органов на основе достижений </a:t>
            </a:r>
            <a:r>
              <a:rPr lang="ru-RU" dirty="0" err="1"/>
              <a:t>биоэлектроники</a:t>
            </a:r>
            <a:r>
              <a:rPr lang="ru-RU" dirty="0"/>
              <a:t> и </a:t>
            </a:r>
            <a:r>
              <a:rPr lang="ru-RU" dirty="0" err="1"/>
              <a:t>нанотехнологий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73263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116632"/>
            <a:ext cx="3772054" cy="158417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3D- сердце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6707088" cy="4752528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Ученые Израиля напечатали живое сердце на 3D-принтере </a:t>
            </a:r>
            <a:r>
              <a:rPr lang="ru-RU" b="1" dirty="0" smtClean="0"/>
              <a:t>в апреле 2019 года. </a:t>
            </a:r>
          </a:p>
          <a:p>
            <a:r>
              <a:rPr lang="ru-RU" b="1" dirty="0" smtClean="0"/>
              <a:t>По </a:t>
            </a:r>
            <a:r>
              <a:rPr lang="ru-RU" b="1" dirty="0"/>
              <a:t>оценкам израильских ученых, новая технология уже в течение ближайшего десятилетия позволит создавать "по индивидуальному заказу" органы из образцов тканей, взятых у пациента.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3923"/>
            <a:ext cx="2051720" cy="273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82"/>
            <a:ext cx="3347864" cy="188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489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1143000"/>
          </a:xfrm>
        </p:spPr>
        <p:txBody>
          <a:bodyPr/>
          <a:lstStyle/>
          <a:p>
            <a:pPr algn="ctr"/>
            <a:r>
              <a:rPr lang="ru-RU" b="1" dirty="0"/>
              <a:t>Религиозная оценка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Церковь считает, что органы человека не могут рассматриваться как объект купли и продажи. Пересадка органов от живого донора может основываться только на добровольном самопожертвовании ради спасения жизни другого человека. В этом случае согласие на эксплантацию (изъятие органа) становится проявлением любви и сострадания</a:t>
            </a:r>
            <a:r>
              <a:rPr lang="ru-RU" dirty="0" smtClean="0"/>
              <a:t>.</a:t>
            </a:r>
          </a:p>
          <a:p>
            <a:r>
              <a:rPr lang="ru-RU" dirty="0"/>
              <a:t>Однако посмертное донорство органов и тканей может стать проявлением любви, простирающейся и по ту сторону смерти. Такого рода дарение или завещание не может считаться обязанностью человека. Поэтому добровольное прижизненное согласие донора является условием правомерности и нравственной приемлемости эксплантации</a:t>
            </a:r>
            <a:r>
              <a:rPr lang="ru-RU" dirty="0" smtClean="0"/>
              <a:t>.</a:t>
            </a:r>
          </a:p>
          <a:p>
            <a:pPr marL="36576" indent="0" algn="r">
              <a:buNone/>
            </a:pPr>
            <a:r>
              <a:rPr lang="ru-RU" sz="2200" b="1" dirty="0" smtClean="0"/>
              <a:t>(гл.12 </a:t>
            </a:r>
            <a:r>
              <a:rPr lang="ru-RU" sz="2200" b="1" dirty="0"/>
              <a:t>«Основы социальной концепции </a:t>
            </a:r>
          </a:p>
          <a:p>
            <a:pPr marL="36576" indent="0" algn="r">
              <a:buNone/>
            </a:pPr>
            <a:r>
              <a:rPr lang="ru-RU" sz="2200" b="1" dirty="0"/>
              <a:t>Русской Православной Церкви», 2000 г.)</a:t>
            </a:r>
          </a:p>
          <a:p>
            <a:pPr marL="36576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389" y="0"/>
            <a:ext cx="2221611" cy="231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625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6863"/>
            <a:ext cx="8795320" cy="68386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Трансплантация органов в Оренбурге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1"/>
            <a:ext cx="8856984" cy="3744415"/>
          </a:xfrm>
        </p:spPr>
        <p:txBody>
          <a:bodyPr>
            <a:normAutofit lnSpcReduction="10000"/>
          </a:bodyPr>
          <a:lstStyle/>
          <a:p>
            <a:pPr fontAlgn="base"/>
            <a:r>
              <a:rPr lang="ru-RU" sz="2600" dirty="0"/>
              <a:t>П</a:t>
            </a:r>
            <a:r>
              <a:rPr lang="ru-RU" sz="2600" dirty="0" smtClean="0"/>
              <a:t>остановление </a:t>
            </a:r>
            <a:r>
              <a:rPr lang="ru-RU" sz="2600" dirty="0"/>
              <a:t>П</a:t>
            </a:r>
            <a:r>
              <a:rPr lang="ru-RU" sz="2600" dirty="0" smtClean="0"/>
              <a:t>равительства Оренбургской области от </a:t>
            </a:r>
            <a:r>
              <a:rPr lang="ru-RU" sz="2600" dirty="0"/>
              <a:t>20 ноября 2014 года N </a:t>
            </a:r>
            <a:r>
              <a:rPr lang="ru-RU" sz="2600" dirty="0" smtClean="0"/>
              <a:t>900-п «Об </a:t>
            </a:r>
            <a:r>
              <a:rPr lang="ru-RU" sz="2600" dirty="0"/>
              <a:t>организации донорства органов и (или) тканей человека в Оренбургской </a:t>
            </a:r>
            <a:r>
              <a:rPr lang="ru-RU" sz="2600" dirty="0" smtClean="0"/>
              <a:t>области»</a:t>
            </a:r>
          </a:p>
          <a:p>
            <a:pPr fontAlgn="base"/>
            <a:r>
              <a:rPr lang="ru-RU" sz="2600" dirty="0"/>
              <a:t>Отделение по пересадке почки </a:t>
            </a:r>
            <a:r>
              <a:rPr lang="ru-RU" sz="2600" dirty="0" smtClean="0"/>
              <a:t>ГБУЗ </a:t>
            </a:r>
            <a:r>
              <a:rPr lang="ru-RU" sz="2600" dirty="0"/>
              <a:t>«Городская клиническая больница №1» г. </a:t>
            </a:r>
            <a:r>
              <a:rPr lang="ru-RU" sz="2600" dirty="0" smtClean="0"/>
              <a:t>Оренбурга</a:t>
            </a:r>
            <a:endParaRPr lang="ru-RU" sz="2600" dirty="0"/>
          </a:p>
          <a:p>
            <a:r>
              <a:rPr lang="ru-RU" sz="2600" dirty="0"/>
              <a:t>Отделение по пересадке почки функционирует с 1 октября </a:t>
            </a:r>
            <a:r>
              <a:rPr lang="ru-RU" sz="2600" dirty="0" smtClean="0"/>
              <a:t>2013</a:t>
            </a:r>
            <a:r>
              <a:rPr lang="en-US" sz="2600" dirty="0" smtClean="0"/>
              <a:t> </a:t>
            </a:r>
            <a:r>
              <a:rPr lang="ru-RU" sz="2600" dirty="0" smtClean="0"/>
              <a:t>года</a:t>
            </a:r>
            <a:r>
              <a:rPr lang="ru-RU" sz="2600" dirty="0"/>
              <a:t>. Заведует отделением врач хирург </a:t>
            </a:r>
            <a:r>
              <a:rPr lang="ru-RU" sz="2600" dirty="0" err="1"/>
              <a:t>трансплантолог</a:t>
            </a:r>
            <a:r>
              <a:rPr lang="ru-RU" sz="2600" dirty="0"/>
              <a:t> </a:t>
            </a:r>
            <a:r>
              <a:rPr lang="ru-RU" sz="2600" dirty="0" smtClean="0"/>
              <a:t>Александр </a:t>
            </a:r>
            <a:r>
              <a:rPr lang="ru-RU" sz="2600" dirty="0"/>
              <a:t>Александрович </a:t>
            </a:r>
            <a:r>
              <a:rPr lang="ru-RU" sz="2600" dirty="0" smtClean="0"/>
              <a:t>Селютин</a:t>
            </a:r>
            <a:r>
              <a:rPr lang="ru-RU" sz="2600" dirty="0"/>
              <a:t>.</a:t>
            </a:r>
          </a:p>
          <a:p>
            <a:pPr fontAlgn="base"/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5" y="4365104"/>
            <a:ext cx="4334450" cy="243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281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06188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/>
              <a:t>Сотериологический</a:t>
            </a:r>
            <a:r>
              <a:rPr lang="ru-RU" b="1" dirty="0"/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тип культуры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093487" cy="4525963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Смерть воспринимается как часть жизни</a:t>
            </a:r>
          </a:p>
          <a:p>
            <a:r>
              <a:rPr lang="ru-RU" b="1" dirty="0" smtClean="0"/>
              <a:t>Смерть – это «точка перехода» из одного состояния в другое</a:t>
            </a:r>
          </a:p>
          <a:p>
            <a:r>
              <a:rPr lang="ru-RU" b="1" dirty="0" smtClean="0"/>
              <a:t>Присутствует вера в «жизнь после смерти»</a:t>
            </a:r>
          </a:p>
          <a:p>
            <a:r>
              <a:rPr lang="ru-RU" b="1" dirty="0" smtClean="0"/>
              <a:t>Отрицательное отношение к ускорению смерти</a:t>
            </a:r>
            <a:endParaRPr lang="ru-RU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188" y="188640"/>
            <a:ext cx="3491880" cy="218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87" y="2411322"/>
            <a:ext cx="3483381" cy="232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87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Гедонистический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тип культуры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050904" cy="4525963"/>
          </a:xfrm>
        </p:spPr>
        <p:txBody>
          <a:bodyPr/>
          <a:lstStyle/>
          <a:p>
            <a:r>
              <a:rPr lang="ru-RU" b="1" dirty="0" smtClean="0"/>
              <a:t>Презрение к смерти</a:t>
            </a:r>
          </a:p>
          <a:p>
            <a:r>
              <a:rPr lang="ru-RU" b="1" dirty="0" smtClean="0"/>
              <a:t>Смерть – это окончательная точка</a:t>
            </a:r>
            <a:endParaRPr lang="ru-RU" b="1" dirty="0"/>
          </a:p>
          <a:p>
            <a:r>
              <a:rPr lang="ru-RU" b="1" dirty="0" smtClean="0"/>
              <a:t>Отрицается «</a:t>
            </a:r>
            <a:r>
              <a:rPr lang="ru-RU" b="1" dirty="0"/>
              <a:t>жизнь после смерти»</a:t>
            </a:r>
          </a:p>
          <a:p>
            <a:r>
              <a:rPr lang="ru-RU" b="1" dirty="0" smtClean="0"/>
              <a:t>Оправдание ускорения </a:t>
            </a:r>
            <a:r>
              <a:rPr lang="ru-RU" b="1" dirty="0"/>
              <a:t>смерти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374" y="116632"/>
            <a:ext cx="3362472" cy="2078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07" y="2195191"/>
            <a:ext cx="3362472" cy="303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98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3384376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Идеалистическо-</a:t>
            </a:r>
            <a:r>
              <a:rPr lang="ru-RU" sz="2200" b="1" dirty="0" err="1"/>
              <a:t>деонтологический</a:t>
            </a:r>
            <a:r>
              <a:rPr lang="ru-RU" sz="2200" b="1" dirty="0"/>
              <a:t> тип этических теорий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389605"/>
            <a:ext cx="3384376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err="1"/>
              <a:t>Сотериологический</a:t>
            </a:r>
            <a:r>
              <a:rPr lang="ru-RU" sz="2200" b="1" dirty="0"/>
              <a:t> </a:t>
            </a:r>
            <a:br>
              <a:rPr lang="ru-RU" sz="2200" b="1" dirty="0"/>
            </a:br>
            <a:r>
              <a:rPr lang="ru-RU" sz="2200" b="1" dirty="0"/>
              <a:t>тип культуры</a:t>
            </a:r>
            <a:endParaRPr lang="ru-RU" sz="2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645738"/>
            <a:ext cx="3384376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/>
              <a:t>Консервативная позиция по вопросу эвтаназии</a:t>
            </a:r>
            <a:endParaRPr lang="ru-RU" sz="2200" b="1" dirty="0"/>
          </a:p>
        </p:txBody>
      </p:sp>
      <p:cxnSp>
        <p:nvCxnSpPr>
          <p:cNvPr id="6" name="Прямая соединительная линия 5"/>
          <p:cNvCxnSpPr>
            <a:stCxn id="3" idx="0"/>
            <a:endCxn id="2" idx="2"/>
          </p:cNvCxnSpPr>
          <p:nvPr/>
        </p:nvCxnSpPr>
        <p:spPr>
          <a:xfrm flipV="1">
            <a:off x="2087724" y="1772816"/>
            <a:ext cx="0" cy="6167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stCxn id="3" idx="2"/>
            <a:endCxn id="4" idx="0"/>
          </p:cNvCxnSpPr>
          <p:nvPr/>
        </p:nvCxnSpPr>
        <p:spPr>
          <a:xfrm>
            <a:off x="2087724" y="4045789"/>
            <a:ext cx="0" cy="599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5220072" y="404664"/>
            <a:ext cx="3528392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err="1"/>
              <a:t>Натуралистическо</a:t>
            </a:r>
            <a:r>
              <a:rPr lang="ru-RU" sz="2200" b="1" dirty="0"/>
              <a:t>-прагматический тип этических теорий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220072" y="2389605"/>
            <a:ext cx="3528392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Гедонистический </a:t>
            </a:r>
            <a:br>
              <a:rPr lang="ru-RU" sz="2200" b="1" dirty="0"/>
            </a:br>
            <a:r>
              <a:rPr lang="ru-RU" sz="2200" b="1" dirty="0"/>
              <a:t>тип культуры</a:t>
            </a:r>
            <a:endParaRPr lang="ru-RU" sz="2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220072" y="4645738"/>
            <a:ext cx="3528392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/>
              <a:t>Либеральная </a:t>
            </a:r>
            <a:r>
              <a:rPr lang="ru-RU" sz="2200" b="1" dirty="0"/>
              <a:t>позиция по вопросу эвтаназии</a:t>
            </a:r>
          </a:p>
        </p:txBody>
      </p:sp>
      <p:cxnSp>
        <p:nvCxnSpPr>
          <p:cNvPr id="20" name="Прямая соединительная линия 19"/>
          <p:cNvCxnSpPr>
            <a:stCxn id="17" idx="0"/>
            <a:endCxn id="12" idx="2"/>
          </p:cNvCxnSpPr>
          <p:nvPr/>
        </p:nvCxnSpPr>
        <p:spPr>
          <a:xfrm flipV="1">
            <a:off x="6984268" y="1772816"/>
            <a:ext cx="0" cy="6167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17" idx="2"/>
            <a:endCxn id="18" idx="0"/>
          </p:cNvCxnSpPr>
          <p:nvPr/>
        </p:nvCxnSpPr>
        <p:spPr>
          <a:xfrm>
            <a:off x="6984268" y="4045789"/>
            <a:ext cx="0" cy="599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91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Термин «эвтаназия»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6076950" cy="5373216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ru-RU" sz="2000" b="1" u="sng" dirty="0"/>
              <a:t>ЭВТАНАЗИЯ</a:t>
            </a:r>
            <a:r>
              <a:rPr lang="ru-RU" sz="2000" b="1" dirty="0"/>
              <a:t> (от греч. </a:t>
            </a:r>
            <a:r>
              <a:rPr lang="ru-RU" sz="2000" b="1" dirty="0" err="1"/>
              <a:t>ευ</a:t>
            </a:r>
            <a:r>
              <a:rPr lang="ru-RU" sz="2000" b="1" dirty="0"/>
              <a:t> — благой, хороший и •</a:t>
            </a:r>
            <a:r>
              <a:rPr lang="ru-RU" sz="2000" b="1" dirty="0" err="1"/>
              <a:t>οάνοηος</a:t>
            </a:r>
            <a:r>
              <a:rPr lang="ru-RU" sz="2000" b="1" dirty="0"/>
              <a:t> — смерть) — легкая, спокойная, безболезненная </a:t>
            </a:r>
            <a:r>
              <a:rPr lang="ru-RU" sz="2000" b="1" dirty="0" smtClean="0"/>
              <a:t>смерть.</a:t>
            </a:r>
          </a:p>
          <a:p>
            <a:pPr marL="36576" indent="0">
              <a:buNone/>
            </a:pPr>
            <a:endParaRPr lang="ru-RU" sz="2000" b="1" dirty="0" smtClean="0"/>
          </a:p>
          <a:p>
            <a:pPr marL="36576" indent="0">
              <a:buNone/>
            </a:pPr>
            <a:r>
              <a:rPr lang="ru-RU" sz="2000" b="1" dirty="0" smtClean="0"/>
              <a:t>Термин </a:t>
            </a:r>
            <a:r>
              <a:rPr lang="ru-RU" sz="2000" b="1" dirty="0"/>
              <a:t>“эвтаназия” </a:t>
            </a:r>
            <a:r>
              <a:rPr lang="ru-RU" sz="2000" b="1" dirty="0" smtClean="0"/>
              <a:t>введен английским философом Френсисом Бэконом </a:t>
            </a:r>
            <a:r>
              <a:rPr lang="ru-RU" sz="2000" b="1" dirty="0"/>
              <a:t>в 16 </a:t>
            </a:r>
            <a:r>
              <a:rPr lang="ru-RU" sz="2000" b="1" dirty="0" smtClean="0"/>
              <a:t>веке: </a:t>
            </a:r>
            <a:r>
              <a:rPr lang="ru-RU" sz="2000" b="1" dirty="0"/>
              <a:t>“долг врача состоит не только в том, чтобы восстанавливать здоровье, но и в том, чтобы облегчать страдания и мучения, причиняемые болезнями... даже и в том случае, когда уже нет никакой надежды на спасение и можно лишь сделать самое смерть более легкой и спокойной, потому что эта </a:t>
            </a:r>
            <a:r>
              <a:rPr lang="ru-RU" sz="2000" b="1" dirty="0" err="1"/>
              <a:t>евтанасия</a:t>
            </a:r>
            <a:r>
              <a:rPr lang="ru-RU" sz="2000" b="1" dirty="0"/>
              <a:t>... уже сама по себе является немалым счастьем</a:t>
            </a:r>
            <a:r>
              <a:rPr lang="ru-RU" sz="2000" b="1" dirty="0" smtClean="0"/>
              <a:t>”.</a:t>
            </a:r>
          </a:p>
          <a:p>
            <a:pPr marL="36576" indent="0" algn="r">
              <a:buNone/>
            </a:pPr>
            <a:r>
              <a:rPr lang="ru-RU" sz="2000" b="1" dirty="0" smtClean="0"/>
              <a:t>(</a:t>
            </a:r>
            <a:r>
              <a:rPr lang="ru-RU" sz="2000" b="1" dirty="0"/>
              <a:t>Бэкон Ф. Соч. в 2 т., т. 2. М., 1978, с. 269</a:t>
            </a:r>
            <a:r>
              <a:rPr lang="ru-RU" sz="2000" b="1" dirty="0" smtClean="0"/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0"/>
            <a:ext cx="260985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78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1097</TotalTime>
  <Words>3180</Words>
  <Application>Microsoft Office PowerPoint</Application>
  <PresentationFormat>Экран (4:3)</PresentationFormat>
  <Paragraphs>258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Техническая</vt:lpstr>
      <vt:lpstr>Лекция.  Моральные проблемы смерти, умирания и трансплантации органов и тканей человека</vt:lpstr>
      <vt:lpstr>План </vt:lpstr>
      <vt:lpstr>1. Эвтаназия как моральная и правовая дилемма. </vt:lpstr>
      <vt:lpstr>Актуальность темы</vt:lpstr>
      <vt:lpstr>Отношение к смерти как характеристика культуры</vt:lpstr>
      <vt:lpstr>Сотериологический  тип культуры</vt:lpstr>
      <vt:lpstr>Гедонистический  тип культуры</vt:lpstr>
      <vt:lpstr>Презентация PowerPoint</vt:lpstr>
      <vt:lpstr>Термин «эвтаназия»</vt:lpstr>
      <vt:lpstr>Обоснование введения термина «эвтаназия»</vt:lpstr>
      <vt:lpstr>Эволюция термина «эвтаназия»</vt:lpstr>
      <vt:lpstr>Современное понятие</vt:lpstr>
      <vt:lpstr>Виды эвтаназии</vt:lpstr>
      <vt:lpstr>Виды эвтаназии</vt:lpstr>
      <vt:lpstr>«Доктор смерть»</vt:lpstr>
      <vt:lpstr>Добровольная эвтаназия</vt:lpstr>
      <vt:lpstr>Недобровольная эвтаназия</vt:lpstr>
      <vt:lpstr>Легализация эвтаназии</vt:lpstr>
      <vt:lpstr>Запрет на эвтаназию в России</vt:lpstr>
      <vt:lpstr>Запрет на эвтаназию в России</vt:lpstr>
      <vt:lpstr>Эвтаназия и медицина </vt:lpstr>
      <vt:lpstr>Эвтаназия и медицина </vt:lpstr>
      <vt:lpstr>Паллиативная медицина</vt:lpstr>
      <vt:lpstr>Хосписы </vt:lpstr>
      <vt:lpstr>Религиозная позиция </vt:lpstr>
      <vt:lpstr>Религиозная позиция </vt:lpstr>
      <vt:lpstr>Либеральная позиция</vt:lpstr>
      <vt:lpstr>Консервативная позиция</vt:lpstr>
      <vt:lpstr>Вывод </vt:lpstr>
      <vt:lpstr>2. Этические и юридические аспекты констатации смерти человека.</vt:lpstr>
      <vt:lpstr>Актуальность </vt:lpstr>
      <vt:lpstr>Смерть человека</vt:lpstr>
      <vt:lpstr>Клиническая смерть </vt:lpstr>
      <vt:lpstr>Реанимационные мероприятия</vt:lpstr>
      <vt:lpstr>Реанимационные мероприятия</vt:lpstr>
      <vt:lpstr>Биологическая смерть</vt:lpstr>
      <vt:lpstr>Основания концепции смерти мозга</vt:lpstr>
      <vt:lpstr>Исторические вехи </vt:lpstr>
      <vt:lpstr>Смерть мозга</vt:lpstr>
      <vt:lpstr>Смерть мозга</vt:lpstr>
      <vt:lpstr>Чудо?!</vt:lpstr>
      <vt:lpstr>Религиозная оценка</vt:lpstr>
      <vt:lpstr>Проблемы применения диагностики смерти человека</vt:lpstr>
      <vt:lpstr>Вывод</vt:lpstr>
      <vt:lpstr>3. Моральные и правовые проблемы трансплантации органов и тканей человека.</vt:lpstr>
      <vt:lpstr>Актуальность </vt:lpstr>
      <vt:lpstr>Правовое регулирование в РФ</vt:lpstr>
      <vt:lpstr>Презентация PowerPoint</vt:lpstr>
      <vt:lpstr>Органы и (или) ткани человека не могут быть предметом купли-продажи.</vt:lpstr>
      <vt:lpstr>Трансплантация (пересадка) органов и тканей человека от живого донора или трупа может быть применена только в случае, если другие методы лечения не могут обеспечить сохранение жизни пациента (реципиента) либо восстановление его здоровья.</vt:lpstr>
      <vt:lpstr>Реципиент </vt:lpstr>
      <vt:lpstr>Особенности моральных проблем </vt:lpstr>
      <vt:lpstr> Забор органов и тканей от живого донора  </vt:lpstr>
      <vt:lpstr> Принципы забора органов и тканей от мертвого донора  </vt:lpstr>
      <vt:lpstr>Проблема дефицита органов и тканей</vt:lpstr>
      <vt:lpstr>3D- сердце </vt:lpstr>
      <vt:lpstr>Религиозная оценка</vt:lpstr>
      <vt:lpstr>Трансплантация органов в Оренбурге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Моральные проблемы смерти, умирания и трансплантации органов и тканей человека</dc:title>
  <dc:creator>Балышева Наталья Викторовна</dc:creator>
  <cp:lastModifiedBy>Балышева</cp:lastModifiedBy>
  <cp:revision>159</cp:revision>
  <dcterms:created xsi:type="dcterms:W3CDTF">2020-03-17T05:08:38Z</dcterms:created>
  <dcterms:modified xsi:type="dcterms:W3CDTF">2020-12-02T05:14:35Z</dcterms:modified>
</cp:coreProperties>
</file>